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Lst>
  <p:notesMasterIdLst>
    <p:notesMasterId r:id="rId29"/>
  </p:notesMasterIdLst>
  <p:handoutMasterIdLst>
    <p:handoutMasterId r:id="rId30"/>
  </p:handoutMasterIdLst>
  <p:sldIdLst>
    <p:sldId id="470" r:id="rId4"/>
    <p:sldId id="496" r:id="rId5"/>
    <p:sldId id="490" r:id="rId6"/>
    <p:sldId id="512" r:id="rId7"/>
    <p:sldId id="492" r:id="rId8"/>
    <p:sldId id="259" r:id="rId9"/>
    <p:sldId id="497" r:id="rId10"/>
    <p:sldId id="499" r:id="rId11"/>
    <p:sldId id="498" r:id="rId12"/>
    <p:sldId id="511" r:id="rId13"/>
    <p:sldId id="502" r:id="rId14"/>
    <p:sldId id="503" r:id="rId15"/>
    <p:sldId id="504" r:id="rId16"/>
    <p:sldId id="505" r:id="rId17"/>
    <p:sldId id="506" r:id="rId18"/>
    <p:sldId id="508" r:id="rId19"/>
    <p:sldId id="514" r:id="rId20"/>
    <p:sldId id="515" r:id="rId21"/>
    <p:sldId id="509" r:id="rId22"/>
    <p:sldId id="510" r:id="rId23"/>
    <p:sldId id="516" r:id="rId24"/>
    <p:sldId id="517" r:id="rId25"/>
    <p:sldId id="513" r:id="rId26"/>
    <p:sldId id="507" r:id="rId27"/>
    <p:sldId id="494" r:id="rId2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huvanthi T" initials="m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99"/>
    <a:srgbClr val="AC0000"/>
    <a:srgbClr val="3366FF"/>
    <a:srgbClr val="B9077E"/>
    <a:srgbClr val="9C24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7312" autoAdjust="0"/>
  </p:normalViewPr>
  <p:slideViewPr>
    <p:cSldViewPr showGuides="1">
      <p:cViewPr>
        <p:scale>
          <a:sx n="84" d="100"/>
          <a:sy n="84" d="100"/>
        </p:scale>
        <p:origin x="1173" y="42"/>
      </p:cViewPr>
      <p:guideLst>
        <p:guide orient="horz" pos="2160"/>
        <p:guide pos="2880"/>
      </p:guideLst>
    </p:cSldViewPr>
  </p:slideViewPr>
  <p:outlineViewPr>
    <p:cViewPr>
      <p:scale>
        <a:sx n="33" d="100"/>
        <a:sy n="33" d="100"/>
      </p:scale>
      <p:origin x="0" y="288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20204" pitchFamily="34" charset="0"/>
                <a:cs typeface="Arial" panose="020B0604020202020204" pitchFamily="34" charset="0"/>
              </a:defRPr>
            </a:lvl1pPr>
          </a:lstStyle>
          <a:p>
            <a:pPr>
              <a:defRPr/>
            </a:pPr>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20204" pitchFamily="34" charset="0"/>
                <a:cs typeface="Arial" panose="020B0604020202020204" pitchFamily="34" charset="0"/>
              </a:defRPr>
            </a:lvl1pPr>
          </a:lstStyle>
          <a:p>
            <a:pPr>
              <a:defRPr/>
            </a:pPr>
            <a:fld id="{90E0CE79-DAE8-4048-B6AB-19834D8709FB}" type="datetime3">
              <a:rPr lang="en-US"/>
              <a:t>22 May 2025</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20204" pitchFamily="34" charset="0"/>
                <a:cs typeface="Arial" panose="020B0604020202020204" pitchFamily="34" charset="0"/>
              </a:defRPr>
            </a:lvl1pPr>
          </a:lstStyle>
          <a:p>
            <a:pPr>
              <a:defRPr/>
            </a:pPr>
            <a:r>
              <a:rPr lang="en-IN" dirty="0"/>
              <a:t>1-59</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B41858EF-1881-4336-AB88-9472B4E482B1}" type="slidenum">
              <a:rPr lang="en-IN"/>
              <a:t>‹#›</a:t>
            </a:fld>
            <a:endParaRPr lang="en-I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FAECF55-D18E-4ED6-8014-675926654BCE}" type="datetime3">
              <a:rPr lang="en-US"/>
              <a:t>22 May 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r>
              <a:rPr lang="en-US" dirty="0"/>
              <a:t>1-59</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2587D5A1-37CC-4B13-9F17-5059BEF349E4}" type="slidenum">
              <a:rPr lang="en-US"/>
              <a:t>‹#›</a:t>
            </a:fld>
            <a:endParaRPr lang="en-US" dirty="0"/>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fld id="{CFAECF55-D18E-4ED6-8014-675926654BCE}" type="datetime3">
              <a:rPr lang="en-US" smtClean="0"/>
              <a:t>22 May 2025</a:t>
            </a:fld>
            <a:endParaRPr lang="en-US" dirty="0"/>
          </a:p>
        </p:txBody>
      </p:sp>
      <p:sp>
        <p:nvSpPr>
          <p:cNvPr id="5" name="Footer Placeholder 4"/>
          <p:cNvSpPr>
            <a:spLocks noGrp="1"/>
          </p:cNvSpPr>
          <p:nvPr>
            <p:ph type="ftr" sz="quarter" idx="11"/>
          </p:nvPr>
        </p:nvSpPr>
        <p:spPr/>
        <p:txBody>
          <a:bodyPr/>
          <a:lstStyle/>
          <a:p>
            <a:pPr>
              <a:defRPr/>
            </a:pPr>
            <a:r>
              <a:rPr lang="en-US" dirty="0"/>
              <a:t>1-59</a:t>
            </a:r>
          </a:p>
        </p:txBody>
      </p:sp>
      <p:sp>
        <p:nvSpPr>
          <p:cNvPr id="6" name="Slide Number Placeholder 5"/>
          <p:cNvSpPr>
            <a:spLocks noGrp="1"/>
          </p:cNvSpPr>
          <p:nvPr>
            <p:ph type="sldNum" sz="quarter" idx="12"/>
          </p:nvPr>
        </p:nvSpPr>
        <p:spPr/>
        <p:txBody>
          <a:bodyPr/>
          <a:lstStyle/>
          <a:p>
            <a:pPr>
              <a:defRPr/>
            </a:pPr>
            <a:fld id="{2587D5A1-37CC-4B13-9F17-5059BEF349E4}"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9863e304b1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19863e304b1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 name="Google Shape;50;g19863e304b1_1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panose="020F0502020204030204"/>
              <a:buNone/>
            </a:pPr>
            <a:fld id="{00000000-1234-1234-1234-123412341234}" type="slidenum">
              <a:rPr lang="en-US"/>
              <a:pPr marL="0" lvl="0" indent="0" algn="r" rtl="0">
                <a:spcBef>
                  <a:spcPts val="0"/>
                </a:spcBef>
                <a:spcAft>
                  <a:spcPts val="0"/>
                </a:spcAft>
                <a:buClr>
                  <a:srgbClr val="000000"/>
                </a:buClr>
                <a:buSzPts val="1200"/>
                <a:buFont typeface="Calibri" panose="020F0502020204030204"/>
                <a:buNone/>
              </a:pPr>
              <a:t>6</a:t>
            </a:fld>
            <a:endParaRPr sz="1400" dirty="0">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dirty="0"/>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9"/>
          <p:cNvSpPr>
            <a:spLocks noGrp="1"/>
          </p:cNvSpPr>
          <p:nvPr>
            <p:ph type="dt" sz="half" idx="10"/>
          </p:nvPr>
        </p:nvSpPr>
        <p:spPr/>
        <p:txBody>
          <a:bodyPr/>
          <a:lstStyle>
            <a:lvl1pPr>
              <a:defRPr/>
            </a:lvl1pPr>
          </a:lstStyle>
          <a:p>
            <a:pPr>
              <a:defRPr/>
            </a:pPr>
            <a:fld id="{66328EAE-3334-49EC-8589-5AF6585EF05D}" type="datetime5">
              <a:rPr lang="en-US" smtClean="0"/>
              <a:t>22-May-25</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r>
              <a:rPr lang="en-US" dirty="0"/>
              <a:t>1/59</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9B1F6D41-0251-4D32-966B-B9C8A0F43FA9}" type="datetime5">
              <a:rPr lang="en-US" smtClean="0"/>
              <a:t>22-May-25</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r>
              <a:rPr lang="en-US" dirty="0"/>
              <a:t>1/59</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9DC72878-265C-491A-A1E8-5649F613F0C7}" type="datetime5">
              <a:rPr lang="en-US" smtClean="0"/>
              <a:t>22-May-25</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r>
              <a:rPr lang="en-US" dirty="0"/>
              <a:t>1/59</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2A2E3BC8-CD15-4933-BB5F-8BBB0D23D3B6}" type="datetime5">
              <a:rPr lang="en-US" smtClean="0"/>
              <a:t>22-May-25</a:t>
            </a:fld>
            <a:endParaRPr lang="en-US" dirty="0"/>
          </a:p>
        </p:txBody>
      </p:sp>
      <p:sp>
        <p:nvSpPr>
          <p:cNvPr id="4" name="Footer Placeholder 3"/>
          <p:cNvSpPr>
            <a:spLocks noGrp="1"/>
          </p:cNvSpPr>
          <p:nvPr>
            <p:ph type="ftr" sz="quarter" idx="11"/>
          </p:nvPr>
        </p:nvSpPr>
        <p:spPr>
          <a:xfrm>
            <a:off x="7239000" y="6477000"/>
            <a:ext cx="1447800" cy="381000"/>
          </a:xfrm>
          <a:prstGeom prst="rect">
            <a:avLst/>
          </a:prstGeom>
        </p:spPr>
        <p:txBody>
          <a:bodyPr/>
          <a:lstStyle/>
          <a:p>
            <a:pPr>
              <a:defRPr/>
            </a:pPr>
            <a:r>
              <a:rPr lang="en-US" dirty="0"/>
              <a:t>1/59</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7308F7-264B-4EF7-BBB9-45F23AB4223A}" type="datetime5">
              <a:rPr lang="en-US" smtClean="0"/>
              <a:t>22-May-25</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r>
              <a:rPr lang="en-US" dirty="0"/>
              <a:t>1/59</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5D4AD6-7144-44C1-B268-4D30EC9054F2}" type="datetime5">
              <a:rPr lang="en-US" smtClean="0"/>
              <a:t>22-May-25</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r>
              <a:rPr lang="en-US" dirty="0"/>
              <a:t>1/59</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E5AFF1-E9A8-483C-AB22-E756D763FD7A}" type="datetime5">
              <a:rPr lang="en-US" smtClean="0"/>
              <a:t>22-May-25</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r>
              <a:rPr lang="en-US" dirty="0"/>
              <a:t>1/59</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D04AB2-D60F-40AD-88B3-DDF5E212460C}" type="datetime5">
              <a:rPr lang="en-US" smtClean="0"/>
              <a:t>22-May-25</a:t>
            </a:fld>
            <a:endParaRPr lang="en-US" dirty="0"/>
          </a:p>
        </p:txBody>
      </p:sp>
      <p:sp>
        <p:nvSpPr>
          <p:cNvPr id="6" name="Footer Placeholder 5"/>
          <p:cNvSpPr>
            <a:spLocks noGrp="1"/>
          </p:cNvSpPr>
          <p:nvPr>
            <p:ph type="ftr" sz="quarter" idx="11"/>
          </p:nvPr>
        </p:nvSpPr>
        <p:spPr>
          <a:xfrm>
            <a:off x="6248400" y="6248400"/>
            <a:ext cx="2895600" cy="365125"/>
          </a:xfrm>
          <a:prstGeom prst="rect">
            <a:avLst/>
          </a:prstGeom>
        </p:spPr>
        <p:txBody>
          <a:bodyPr/>
          <a:lstStyle/>
          <a:p>
            <a:r>
              <a:rPr lang="en-US" dirty="0"/>
              <a:t>1/59</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F570F8-A7A9-458D-8784-0A026429531B}" type="datetime5">
              <a:rPr lang="en-US" smtClean="0"/>
              <a:t>22-May-25</a:t>
            </a:fld>
            <a:endParaRPr lang="en-US" dirty="0"/>
          </a:p>
        </p:txBody>
      </p:sp>
      <p:sp>
        <p:nvSpPr>
          <p:cNvPr id="8" name="Footer Placeholder 7"/>
          <p:cNvSpPr>
            <a:spLocks noGrp="1"/>
          </p:cNvSpPr>
          <p:nvPr>
            <p:ph type="ftr" sz="quarter" idx="11"/>
          </p:nvPr>
        </p:nvSpPr>
        <p:spPr>
          <a:xfrm>
            <a:off x="6248400" y="6248400"/>
            <a:ext cx="2895600" cy="365125"/>
          </a:xfrm>
          <a:prstGeom prst="rect">
            <a:avLst/>
          </a:prstGeom>
        </p:spPr>
        <p:txBody>
          <a:bodyPr/>
          <a:lstStyle/>
          <a:p>
            <a:r>
              <a:rPr lang="en-US" dirty="0"/>
              <a:t>1/59</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BA6971-2CF4-424E-A038-8A9D2F89FADF}" type="datetime5">
              <a:rPr lang="en-US" smtClean="0"/>
              <a:t>22-May-25</a:t>
            </a:fld>
            <a:endParaRPr lang="en-US" dirty="0"/>
          </a:p>
        </p:txBody>
      </p:sp>
      <p:sp>
        <p:nvSpPr>
          <p:cNvPr id="4" name="Footer Placeholder 3"/>
          <p:cNvSpPr>
            <a:spLocks noGrp="1"/>
          </p:cNvSpPr>
          <p:nvPr>
            <p:ph type="ftr" sz="quarter" idx="11"/>
          </p:nvPr>
        </p:nvSpPr>
        <p:spPr>
          <a:xfrm>
            <a:off x="6248400" y="6248400"/>
            <a:ext cx="2895600" cy="365125"/>
          </a:xfrm>
          <a:prstGeom prst="rect">
            <a:avLst/>
          </a:prstGeom>
        </p:spPr>
        <p:txBody>
          <a:bodyPr/>
          <a:lstStyle/>
          <a:p>
            <a:r>
              <a:rPr lang="en-US" dirty="0"/>
              <a:t>1/59</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454E4E-9867-4E00-B87E-98795E6844AA}" type="datetime5">
              <a:rPr lang="en-US" smtClean="0"/>
              <a:t>22-May-25</a:t>
            </a:fld>
            <a:endParaRPr lang="en-US" dirty="0"/>
          </a:p>
        </p:txBody>
      </p:sp>
      <p:sp>
        <p:nvSpPr>
          <p:cNvPr id="3" name="Footer Placeholder 2"/>
          <p:cNvSpPr>
            <a:spLocks noGrp="1"/>
          </p:cNvSpPr>
          <p:nvPr>
            <p:ph type="ftr" sz="quarter" idx="11"/>
          </p:nvPr>
        </p:nvSpPr>
        <p:spPr>
          <a:xfrm>
            <a:off x="6248400" y="6248400"/>
            <a:ext cx="2895600" cy="365125"/>
          </a:xfrm>
          <a:prstGeom prst="rect">
            <a:avLst/>
          </a:prstGeom>
        </p:spPr>
        <p:txBody>
          <a:bodyPr/>
          <a:lstStyle/>
          <a:p>
            <a:r>
              <a:rPr lang="en-US" dirty="0"/>
              <a:t>1/59</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F6D4BF61-F125-4CA0-AB57-B476C44EE42C}" type="datetime5">
              <a:rPr lang="en-US" smtClean="0"/>
              <a:t>22-May-25</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r>
              <a:rPr lang="en-US" dirty="0"/>
              <a:t>1/59</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B14F45-82A6-41DE-8410-8C3E9494CF64}" type="datetime5">
              <a:rPr lang="en-US" smtClean="0"/>
              <a:t>22-May-25</a:t>
            </a:fld>
            <a:endParaRPr lang="en-US" dirty="0"/>
          </a:p>
        </p:txBody>
      </p:sp>
      <p:sp>
        <p:nvSpPr>
          <p:cNvPr id="6" name="Footer Placeholder 5"/>
          <p:cNvSpPr>
            <a:spLocks noGrp="1"/>
          </p:cNvSpPr>
          <p:nvPr>
            <p:ph type="ftr" sz="quarter" idx="11"/>
          </p:nvPr>
        </p:nvSpPr>
        <p:spPr>
          <a:xfrm>
            <a:off x="6248400" y="6248400"/>
            <a:ext cx="2895600" cy="365125"/>
          </a:xfrm>
          <a:prstGeom prst="rect">
            <a:avLst/>
          </a:prstGeom>
        </p:spPr>
        <p:txBody>
          <a:bodyPr/>
          <a:lstStyle/>
          <a:p>
            <a:r>
              <a:rPr lang="en-US" dirty="0"/>
              <a:t>1/59</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E946D7-67A6-4F92-85BF-0BACFE08532D}" type="datetime5">
              <a:rPr lang="en-US" smtClean="0"/>
              <a:t>22-May-25</a:t>
            </a:fld>
            <a:endParaRPr lang="en-US" dirty="0"/>
          </a:p>
        </p:txBody>
      </p:sp>
      <p:sp>
        <p:nvSpPr>
          <p:cNvPr id="6" name="Footer Placeholder 5"/>
          <p:cNvSpPr>
            <a:spLocks noGrp="1"/>
          </p:cNvSpPr>
          <p:nvPr>
            <p:ph type="ftr" sz="quarter" idx="11"/>
          </p:nvPr>
        </p:nvSpPr>
        <p:spPr>
          <a:xfrm>
            <a:off x="6248400" y="6248400"/>
            <a:ext cx="2895600" cy="365125"/>
          </a:xfrm>
          <a:prstGeom prst="rect">
            <a:avLst/>
          </a:prstGeom>
        </p:spPr>
        <p:txBody>
          <a:bodyPr/>
          <a:lstStyle/>
          <a:p>
            <a:r>
              <a:rPr lang="en-US" dirty="0"/>
              <a:t>1/59</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B77FB-1D9E-4A61-8EB1-1AB56F6BABC4}" type="datetime5">
              <a:rPr lang="en-US" smtClean="0"/>
              <a:t>22-May-25</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r>
              <a:rPr lang="en-US" dirty="0"/>
              <a:t>1/59</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38746-A49E-474B-8080-6C21E283E44C}" type="datetime5">
              <a:rPr lang="en-US" smtClean="0"/>
              <a:t>22-May-25</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3A37CF2-8B4F-4925-B9AD-13D7D0B6AD1C}" type="datetime5">
              <a:rPr lang="en-US" smtClean="0"/>
              <a:t>22-May-25</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r>
              <a:rPr lang="en-US" dirty="0"/>
              <a:t>1/59</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21E35F-AF45-48F5-BF6D-ECA28BBF7AF1}" type="datetime5">
              <a:rPr lang="en-US" smtClean="0"/>
              <a:t>22-May-25</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r>
              <a:rPr lang="en-US" dirty="0"/>
              <a:t>1/59</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EBF812-D911-4EAB-A79B-33F5B8B223E1}" type="datetime5">
              <a:rPr lang="en-US" smtClean="0"/>
              <a:t>22-May-25</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r>
              <a:rPr lang="en-US" dirty="0"/>
              <a:t>1/59</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CA1E2A-1C57-4B79-B28A-D9DF6B0ED691}" type="datetime5">
              <a:rPr lang="en-US" smtClean="0"/>
              <a:t>22-May-25</a:t>
            </a:fld>
            <a:endParaRPr lang="en-US" dirty="0"/>
          </a:p>
        </p:txBody>
      </p:sp>
      <p:sp>
        <p:nvSpPr>
          <p:cNvPr id="6" name="Footer Placeholder 5"/>
          <p:cNvSpPr>
            <a:spLocks noGrp="1"/>
          </p:cNvSpPr>
          <p:nvPr>
            <p:ph type="ftr" sz="quarter" idx="11"/>
          </p:nvPr>
        </p:nvSpPr>
        <p:spPr>
          <a:xfrm>
            <a:off x="5638800" y="6356350"/>
            <a:ext cx="2895600" cy="365125"/>
          </a:xfrm>
          <a:prstGeom prst="rect">
            <a:avLst/>
          </a:prstGeom>
        </p:spPr>
        <p:txBody>
          <a:bodyPr/>
          <a:lstStyle/>
          <a:p>
            <a:r>
              <a:rPr lang="en-US" dirty="0"/>
              <a:t>1/59</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E4F900-82D6-469D-BC28-D6A0BE84D586}" type="datetime5">
              <a:rPr lang="en-US" smtClean="0"/>
              <a:t>22-May-25</a:t>
            </a:fld>
            <a:endParaRPr lang="en-US" dirty="0"/>
          </a:p>
        </p:txBody>
      </p:sp>
      <p:sp>
        <p:nvSpPr>
          <p:cNvPr id="8" name="Footer Placeholder 7"/>
          <p:cNvSpPr>
            <a:spLocks noGrp="1"/>
          </p:cNvSpPr>
          <p:nvPr>
            <p:ph type="ftr" sz="quarter" idx="11"/>
          </p:nvPr>
        </p:nvSpPr>
        <p:spPr>
          <a:xfrm>
            <a:off x="5638800" y="6356350"/>
            <a:ext cx="2895600" cy="365125"/>
          </a:xfrm>
          <a:prstGeom prst="rect">
            <a:avLst/>
          </a:prstGeom>
        </p:spPr>
        <p:txBody>
          <a:bodyPr/>
          <a:lstStyle/>
          <a:p>
            <a:r>
              <a:rPr lang="en-US" dirty="0"/>
              <a:t>1/59</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1F6853-E71B-4731-A2F9-D2A5CCFBEA49}" type="datetime5">
              <a:rPr lang="en-US" smtClean="0"/>
              <a:t>22-May-25</a:t>
            </a:fld>
            <a:endParaRPr lang="en-US" dirty="0"/>
          </a:p>
        </p:txBody>
      </p:sp>
      <p:sp>
        <p:nvSpPr>
          <p:cNvPr id="4" name="Footer Placeholder 3"/>
          <p:cNvSpPr>
            <a:spLocks noGrp="1"/>
          </p:cNvSpPr>
          <p:nvPr>
            <p:ph type="ftr" sz="quarter" idx="11"/>
          </p:nvPr>
        </p:nvSpPr>
        <p:spPr>
          <a:xfrm>
            <a:off x="5638800" y="6356350"/>
            <a:ext cx="2895600" cy="365125"/>
          </a:xfrm>
          <a:prstGeom prst="rect">
            <a:avLst/>
          </a:prstGeom>
        </p:spPr>
        <p:txBody>
          <a:bodyPr/>
          <a:lstStyle/>
          <a:p>
            <a:r>
              <a:rPr lang="en-US" dirty="0"/>
              <a:t>1/59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9"/>
          <p:cNvSpPr>
            <a:spLocks noGrp="1"/>
          </p:cNvSpPr>
          <p:nvPr>
            <p:ph type="dt" sz="half" idx="10"/>
          </p:nvPr>
        </p:nvSpPr>
        <p:spPr/>
        <p:txBody>
          <a:bodyPr/>
          <a:lstStyle>
            <a:lvl1pPr>
              <a:defRPr/>
            </a:lvl1pPr>
          </a:lstStyle>
          <a:p>
            <a:pPr>
              <a:defRPr/>
            </a:pPr>
            <a:fld id="{BCAFF280-07A0-4EB4-A859-9E1CC1EED282}" type="datetime5">
              <a:rPr lang="en-US" smtClean="0"/>
              <a:t>22-May-25</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r>
              <a:rPr lang="en-US" dirty="0"/>
              <a:t>1/59</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30FFFD-C45F-4DE1-A931-53C121650021}" type="datetime5">
              <a:rPr lang="en-US" smtClean="0"/>
              <a:t>22-May-25</a:t>
            </a:fld>
            <a:endParaRPr lang="en-US" dirty="0"/>
          </a:p>
        </p:txBody>
      </p:sp>
      <p:sp>
        <p:nvSpPr>
          <p:cNvPr id="3" name="Footer Placeholder 2"/>
          <p:cNvSpPr>
            <a:spLocks noGrp="1"/>
          </p:cNvSpPr>
          <p:nvPr>
            <p:ph type="ftr" sz="quarter" idx="11"/>
          </p:nvPr>
        </p:nvSpPr>
        <p:spPr>
          <a:xfrm>
            <a:off x="5638800" y="6356350"/>
            <a:ext cx="2895600" cy="365125"/>
          </a:xfrm>
          <a:prstGeom prst="rect">
            <a:avLst/>
          </a:prstGeom>
        </p:spPr>
        <p:txBody>
          <a:bodyPr/>
          <a:lstStyle/>
          <a:p>
            <a:r>
              <a:rPr lang="en-US" dirty="0"/>
              <a:t>1/59</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7F5115-C095-4B87-8CBC-E24CFF83CB91}" type="datetime5">
              <a:rPr lang="en-US" smtClean="0"/>
              <a:t>22-May-25</a:t>
            </a:fld>
            <a:endParaRPr lang="en-US" dirty="0"/>
          </a:p>
        </p:txBody>
      </p:sp>
      <p:sp>
        <p:nvSpPr>
          <p:cNvPr id="6" name="Footer Placeholder 5"/>
          <p:cNvSpPr>
            <a:spLocks noGrp="1"/>
          </p:cNvSpPr>
          <p:nvPr>
            <p:ph type="ftr" sz="quarter" idx="11"/>
          </p:nvPr>
        </p:nvSpPr>
        <p:spPr>
          <a:xfrm>
            <a:off x="5638800" y="6356350"/>
            <a:ext cx="2895600" cy="365125"/>
          </a:xfrm>
          <a:prstGeom prst="rect">
            <a:avLst/>
          </a:prstGeom>
        </p:spPr>
        <p:txBody>
          <a:bodyPr/>
          <a:lstStyle/>
          <a:p>
            <a:r>
              <a:rPr lang="en-US" dirty="0"/>
              <a:t>1/59</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7CC385-4B30-4A88-BE9C-83BF169CF0B4}" type="datetime5">
              <a:rPr lang="en-US" smtClean="0"/>
              <a:t>22-May-25</a:t>
            </a:fld>
            <a:endParaRPr lang="en-US" dirty="0"/>
          </a:p>
        </p:txBody>
      </p:sp>
      <p:sp>
        <p:nvSpPr>
          <p:cNvPr id="6" name="Footer Placeholder 5"/>
          <p:cNvSpPr>
            <a:spLocks noGrp="1"/>
          </p:cNvSpPr>
          <p:nvPr>
            <p:ph type="ftr" sz="quarter" idx="11"/>
          </p:nvPr>
        </p:nvSpPr>
        <p:spPr>
          <a:xfrm>
            <a:off x="5638800" y="6356350"/>
            <a:ext cx="2895600" cy="365125"/>
          </a:xfrm>
          <a:prstGeom prst="rect">
            <a:avLst/>
          </a:prstGeom>
        </p:spPr>
        <p:txBody>
          <a:bodyPr/>
          <a:lstStyle/>
          <a:p>
            <a:r>
              <a:rPr lang="en-US" dirty="0"/>
              <a:t>1/59</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68AAE-083F-4BDD-B1C2-9F2B02683D6F}" type="datetime5">
              <a:rPr lang="en-US" smtClean="0"/>
              <a:t>22-May-25</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r>
              <a:rPr lang="en-US" dirty="0"/>
              <a:t>1/59</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E0544E-0D2E-4FB2-A771-AB072CE25677}" type="datetime5">
              <a:rPr lang="en-US" smtClean="0"/>
              <a:t>22-May-25</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r>
              <a:rPr lang="en-US" dirty="0"/>
              <a:t>1/59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E97C281A-152B-4113-BA77-2D78CD2F102E}" type="datetime5">
              <a:rPr lang="en-US" smtClean="0"/>
              <a:t>22-May-25</a:t>
            </a:fld>
            <a:endParaRPr lang="en-US" dirty="0"/>
          </a:p>
        </p:txBody>
      </p:sp>
      <p:sp>
        <p:nvSpPr>
          <p:cNvPr id="6"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r>
              <a:rPr lang="en-US" dirty="0"/>
              <a:t>1/59</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4DF73504-E9C1-47DE-B246-9EB564286FE5}" type="datetime5">
              <a:rPr lang="en-US" smtClean="0"/>
              <a:t>22-May-25</a:t>
            </a:fld>
            <a:endParaRPr lang="en-US" dirty="0"/>
          </a:p>
        </p:txBody>
      </p:sp>
      <p:sp>
        <p:nvSpPr>
          <p:cNvPr id="8"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r>
              <a:rPr lang="en-US" dirty="0"/>
              <a:t>1/59</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F7210EA4-7127-4592-9BE5-6A72D2106C99}" type="datetime5">
              <a:rPr lang="en-US" smtClean="0"/>
              <a:t>22-May-25</a:t>
            </a:fld>
            <a:endParaRPr lang="en-US" dirty="0"/>
          </a:p>
        </p:txBody>
      </p:sp>
      <p:sp>
        <p:nvSpPr>
          <p:cNvPr id="4"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r>
              <a:rPr lang="en-US" dirty="0"/>
              <a:t>1/59</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2E055215-30F5-4BFB-B797-98F9D6B36480}" type="datetime5">
              <a:rPr lang="en-US" smtClean="0"/>
              <a:t>22-May-25</a:t>
            </a:fld>
            <a:endParaRPr lang="en-US" dirty="0"/>
          </a:p>
        </p:txBody>
      </p:sp>
      <p:sp>
        <p:nvSpPr>
          <p:cNvPr id="3"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r>
              <a:rPr lang="en-US" dirty="0"/>
              <a:t>1/59</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A8017D10-71B8-43F0-BB0A-FC7AC5CB332E}" type="datetime5">
              <a:rPr lang="en-US" smtClean="0"/>
              <a:t>22-May-25</a:t>
            </a:fld>
            <a:endParaRPr lang="en-US" dirty="0"/>
          </a:p>
        </p:txBody>
      </p:sp>
      <p:sp>
        <p:nvSpPr>
          <p:cNvPr id="6"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r>
              <a:rPr lang="en-US" dirty="0"/>
              <a:t>1/59</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Freeform 6"/>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8" name="Freeform 7"/>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dirty="0"/>
              <a:t>Click icon to add picture</a:t>
            </a:r>
          </a:p>
        </p:txBody>
      </p:sp>
      <p:sp>
        <p:nvSpPr>
          <p:cNvPr id="9" name="Date Placeholder 4"/>
          <p:cNvSpPr>
            <a:spLocks noGrp="1"/>
          </p:cNvSpPr>
          <p:nvPr>
            <p:ph type="dt" sz="half" idx="10"/>
          </p:nvPr>
        </p:nvSpPr>
        <p:spPr/>
        <p:txBody>
          <a:bodyPr/>
          <a:lstStyle>
            <a:lvl1pPr>
              <a:defRPr/>
            </a:lvl1pPr>
          </a:lstStyle>
          <a:p>
            <a:pPr>
              <a:defRPr/>
            </a:pPr>
            <a:fld id="{C35AD774-7678-404E-AB42-7626B9DB1CDA}" type="datetime5">
              <a:rPr lang="en-US" smtClean="0"/>
              <a:t>22-May-25</a:t>
            </a:fld>
            <a:endParaRPr lang="en-US" dirty="0"/>
          </a:p>
        </p:txBody>
      </p:sp>
      <p:sp>
        <p:nvSpPr>
          <p:cNvPr id="10" name="Footer Placeholder 5"/>
          <p:cNvSpPr>
            <a:spLocks noGrp="1"/>
          </p:cNvSpPr>
          <p:nvPr>
            <p:ph type="ftr" sz="quarter" idx="11"/>
          </p:nvPr>
        </p:nvSpPr>
        <p:spPr>
          <a:xfrm>
            <a:off x="7239000" y="6477000"/>
            <a:ext cx="1447800" cy="381000"/>
          </a:xfrm>
          <a:prstGeom prst="rect">
            <a:avLst/>
          </a:prstGeom>
        </p:spPr>
        <p:txBody>
          <a:bodyPr/>
          <a:lstStyle>
            <a:lvl1pPr>
              <a:defRPr/>
            </a:lvl1pPr>
          </a:lstStyle>
          <a:p>
            <a:pPr>
              <a:defRPr/>
            </a:pPr>
            <a:r>
              <a:rPr lang="en-US" dirty="0"/>
              <a:t>1/59</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1026" name="Title Placeholder 8"/>
          <p:cNvSpPr>
            <a:spLocks noGrp="1"/>
          </p:cNvSpPr>
          <p:nvPr>
            <p:ph type="title"/>
          </p:nvPr>
        </p:nvSpPr>
        <p:spPr bwMode="auto">
          <a:xfrm>
            <a:off x="457200" y="704850"/>
            <a:ext cx="8229600" cy="1143000"/>
          </a:xfrm>
          <a:prstGeom prst="rect">
            <a:avLst/>
          </a:prstGeom>
          <a:noFill/>
          <a:ln w="9525">
            <a:noFill/>
            <a:miter lim="800000"/>
          </a:ln>
        </p:spPr>
        <p:txBody>
          <a:bodyPr vert="horz" wrap="square" lIns="0" tIns="45720" rIns="0" bIns="0" numCol="1" anchor="b" anchorCtr="0" compatLnSpc="1"/>
          <a:lstStyle/>
          <a:p>
            <a:pPr lvl="0"/>
            <a:r>
              <a:rPr lang="en-US"/>
              <a:t>Click to edit Master title style</a:t>
            </a:r>
          </a:p>
        </p:txBody>
      </p:sp>
      <p:sp>
        <p:nvSpPr>
          <p:cNvPr id="1027" name="Text Placeholder 29"/>
          <p:cNvSpPr>
            <a:spLocks noGrp="1"/>
          </p:cNvSpPr>
          <p:nvPr>
            <p:ph type="body" idx="1"/>
          </p:nvPr>
        </p:nvSpPr>
        <p:spPr bwMode="auto">
          <a:xfrm>
            <a:off x="457200" y="1935163"/>
            <a:ext cx="8229600" cy="4389437"/>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000">
                <a:solidFill>
                  <a:schemeClr val="tx1"/>
                </a:solidFill>
                <a:latin typeface="+mn-lt"/>
                <a:cs typeface="+mn-cs"/>
              </a:defRPr>
            </a:lvl1pPr>
          </a:lstStyle>
          <a:p>
            <a:pPr>
              <a:defRPr/>
            </a:pPr>
            <a:fld id="{E10138C4-E3D3-4E4C-B99E-00262CA72954}" type="datetime5">
              <a:rPr lang="en-US" smtClean="0"/>
              <a:t>22-May-25</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l" rtl="0" eaLnBrk="0" fontAlgn="base" hangingPunct="0">
        <a:spcBef>
          <a:spcPct val="0"/>
        </a:spcBef>
        <a:spcAft>
          <a:spcPct val="0"/>
        </a:spcAft>
        <a:defRPr sz="3200" kern="1200">
          <a:solidFill>
            <a:schemeClr val="accent1"/>
          </a:solidFill>
          <a:latin typeface="+mj-lt"/>
          <a:ea typeface="+mj-ea"/>
          <a:cs typeface="+mj-cs"/>
        </a:defRPr>
      </a:lvl1pPr>
      <a:lvl2pPr algn="l" rtl="0" eaLnBrk="0" fontAlgn="base" hangingPunct="0">
        <a:spcBef>
          <a:spcPct val="0"/>
        </a:spcBef>
        <a:spcAft>
          <a:spcPct val="0"/>
        </a:spcAft>
        <a:defRPr sz="3200">
          <a:solidFill>
            <a:schemeClr val="accent1"/>
          </a:solidFill>
          <a:latin typeface="Arial" panose="020B0604020202020204" pitchFamily="34" charset="0"/>
        </a:defRPr>
      </a:lvl2pPr>
      <a:lvl3pPr algn="l" rtl="0" eaLnBrk="0" fontAlgn="base" hangingPunct="0">
        <a:spcBef>
          <a:spcPct val="0"/>
        </a:spcBef>
        <a:spcAft>
          <a:spcPct val="0"/>
        </a:spcAft>
        <a:defRPr sz="3200">
          <a:solidFill>
            <a:schemeClr val="accent1"/>
          </a:solidFill>
          <a:latin typeface="Arial" panose="020B0604020202020204" pitchFamily="34" charset="0"/>
        </a:defRPr>
      </a:lvl3pPr>
      <a:lvl4pPr algn="l" rtl="0" eaLnBrk="0" fontAlgn="base" hangingPunct="0">
        <a:spcBef>
          <a:spcPct val="0"/>
        </a:spcBef>
        <a:spcAft>
          <a:spcPct val="0"/>
        </a:spcAft>
        <a:defRPr sz="3200">
          <a:solidFill>
            <a:schemeClr val="accent1"/>
          </a:solidFill>
          <a:latin typeface="Arial" panose="020B0604020202020204" pitchFamily="34" charset="0"/>
        </a:defRPr>
      </a:lvl4pPr>
      <a:lvl5pPr algn="l" rtl="0" eaLnBrk="0" fontAlgn="base" hangingPunct="0">
        <a:spcBef>
          <a:spcPct val="0"/>
        </a:spcBef>
        <a:spcAft>
          <a:spcPct val="0"/>
        </a:spcAft>
        <a:defRPr sz="3200">
          <a:solidFill>
            <a:schemeClr val="accent1"/>
          </a:solidFill>
          <a:latin typeface="Arial" panose="020B060402020202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p:titleStyle>
    <p:bodyStyle>
      <a:lvl1pPr marL="273050" indent="-2730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1pPr>
      <a:lvl2pPr marL="640080" indent="-24638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2pPr>
      <a:lvl3pPr marL="914400" indent="-24638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3pPr>
      <a:lvl4pPr marL="1187450" indent="-2095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SzPct val="80000"/>
        <a:buFont typeface="Wingdings" panose="05000000000000000000" pitchFamily="2" charset="2"/>
        <a:buChar char="Ø"/>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D05117-2169-41C1-A88D-A8E242B9C1A6}" type="datetime5">
              <a:rPr lang="en-US" smtClean="0"/>
              <a:t>22-May-25</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B0718-5073-4484-8376-E024337FDDDF}" type="datetime5">
              <a:rPr lang="en-US" smtClean="0"/>
              <a:t>22-May-25</a:t>
            </a:fld>
            <a:endParaRPr 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mailto:rakeshkgm23@gmail.co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tile tx="0" ty="0" sx="100000" sy="80000" flip="none" algn="tl"/>
        </a:blipFill>
        <a:effectLst/>
      </p:bgPr>
    </p:bg>
    <p:spTree>
      <p:nvGrpSpPr>
        <p:cNvPr id="1" name=""/>
        <p:cNvGrpSpPr/>
        <p:nvPr/>
      </p:nvGrpSpPr>
      <p:grpSpPr>
        <a:xfrm>
          <a:off x="0" y="0"/>
          <a:ext cx="0" cy="0"/>
          <a:chOff x="0" y="0"/>
          <a:chExt cx="0" cy="0"/>
        </a:xfrm>
      </p:grpSpPr>
      <p:sp>
        <p:nvSpPr>
          <p:cNvPr id="6148" name="Subtitle 2"/>
          <p:cNvSpPr>
            <a:spLocks noGrp="1"/>
          </p:cNvSpPr>
          <p:nvPr>
            <p:ph type="subTitle" idx="1"/>
          </p:nvPr>
        </p:nvSpPr>
        <p:spPr>
          <a:xfrm>
            <a:off x="1526649" y="1447800"/>
            <a:ext cx="7053654" cy="1600200"/>
          </a:xfrm>
        </p:spPr>
        <p:txBody>
          <a:bodyPr/>
          <a:lstStyle/>
          <a:p>
            <a:pPr marR="0" algn="ctr"/>
            <a:endParaRPr lang="en-US" sz="3200" b="1" dirty="0">
              <a:solidFill>
                <a:srgbClr val="B9077E"/>
              </a:solidFill>
            </a:endParaRPr>
          </a:p>
          <a:p>
            <a:pPr marR="0" algn="ctr"/>
            <a:r>
              <a:rPr lang="en-US" sz="3200" b="1" dirty="0">
                <a:solidFill>
                  <a:srgbClr val="B9077E"/>
                </a:solidFill>
              </a:rPr>
              <a:t>    </a:t>
            </a:r>
            <a:endParaRPr lang="en-US" sz="3200" dirty="0"/>
          </a:p>
        </p:txBody>
      </p:sp>
      <p:pic>
        <p:nvPicPr>
          <p:cNvPr id="7" name="Picture 6" descr="klogo copy.png"/>
          <p:cNvPicPr>
            <a:picLocks noChangeAspect="1"/>
          </p:cNvPicPr>
          <p:nvPr/>
        </p:nvPicPr>
        <p:blipFill>
          <a:blip r:embed="rId4" cstate="print"/>
          <a:stretch>
            <a:fillRect/>
          </a:stretch>
        </p:blipFill>
        <p:spPr>
          <a:xfrm>
            <a:off x="152400" y="76200"/>
            <a:ext cx="1374249" cy="1066800"/>
          </a:xfrm>
          <a:prstGeom prst="rect">
            <a:avLst/>
          </a:prstGeom>
        </p:spPr>
      </p:pic>
      <p:pic>
        <p:nvPicPr>
          <p:cNvPr id="9" name="Picture 8" descr="kec2blackborder png.PNG"/>
          <p:cNvPicPr>
            <a:picLocks noChangeAspect="1"/>
          </p:cNvPicPr>
          <p:nvPr/>
        </p:nvPicPr>
        <p:blipFill>
          <a:blip r:embed="rId5" cstate="print"/>
          <a:stretch>
            <a:fillRect/>
          </a:stretch>
        </p:blipFill>
        <p:spPr>
          <a:xfrm>
            <a:off x="381000" y="4495800"/>
            <a:ext cx="1479013" cy="1841384"/>
          </a:xfrm>
          <a:prstGeom prst="rect">
            <a:avLst/>
          </a:prstGeom>
        </p:spPr>
      </p:pic>
      <p:sp>
        <p:nvSpPr>
          <p:cNvPr id="8" name="Subtitle 2"/>
          <p:cNvSpPr txBox="1"/>
          <p:nvPr/>
        </p:nvSpPr>
        <p:spPr bwMode="auto">
          <a:xfrm>
            <a:off x="2179503" y="3430712"/>
            <a:ext cx="6400800" cy="2908184"/>
          </a:xfrm>
          <a:prstGeom prst="rect">
            <a:avLst/>
          </a:prstGeom>
          <a:noFill/>
          <a:ln w="9525">
            <a:noFill/>
            <a:miter lim="800000"/>
          </a:ln>
        </p:spPr>
        <p:txBody>
          <a:bodyPr vert="horz" wrap="square" lIns="0" tIns="45720" rIns="18288" bIns="45720" numCol="1" anchor="t" anchorCtr="0" compatLnSpc="1">
            <a:normAutofit/>
          </a:bodyPr>
          <a:lstStyle/>
          <a:p>
            <a:pPr marL="0" marR="4572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defRPr/>
            </a:pPr>
            <a:endParaRPr kumimoji="0" lang="en-IN"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R="45720" lvl="0" algn="ctr">
              <a:spcBef>
                <a:spcPct val="20000"/>
              </a:spcBef>
              <a:buSzPct val="80000"/>
              <a:defRPr/>
            </a:pPr>
            <a:r>
              <a:rPr lang="en-US" sz="1700" b="1" dirty="0">
                <a:solidFill>
                  <a:srgbClr val="0000FF"/>
                </a:solidFill>
                <a:latin typeface="Times New Roman" panose="02020603050405020304" pitchFamily="18" charset="0"/>
                <a:cs typeface="Times New Roman" panose="02020603050405020304" pitchFamily="18" charset="0"/>
              </a:rPr>
              <a:t>PROJECT GUIDE</a:t>
            </a:r>
          </a:p>
          <a:p>
            <a:pPr marR="45720" lvl="0" algn="ctr">
              <a:spcBef>
                <a:spcPct val="20000"/>
              </a:spcBef>
              <a:buSzPct val="80000"/>
              <a:defRPr/>
            </a:pPr>
            <a:r>
              <a:rPr lang="en-US" sz="1700" dirty="0" err="1">
                <a:latin typeface="Times New Roman" panose="02020603050405020304" pitchFamily="18" charset="0"/>
                <a:cs typeface="Times New Roman" panose="02020603050405020304" pitchFamily="18" charset="0"/>
              </a:rPr>
              <a:t>Dr.M.VIMALADEVI</a:t>
            </a:r>
            <a:endParaRPr lang="en-US" sz="1700" dirty="0">
              <a:latin typeface="Times New Roman" panose="02020603050405020304" pitchFamily="18" charset="0"/>
              <a:cs typeface="Times New Roman" panose="02020603050405020304" pitchFamily="18" charset="0"/>
            </a:endParaRPr>
          </a:p>
          <a:p>
            <a:pPr marR="45720" lvl="0" algn="ctr">
              <a:spcBef>
                <a:spcPct val="20000"/>
              </a:spcBef>
              <a:buSzPct val="80000"/>
              <a:defRPr/>
            </a:pPr>
            <a:r>
              <a:rPr lang="en-US" sz="1700" dirty="0">
                <a:latin typeface="Times New Roman" panose="02020603050405020304" pitchFamily="18" charset="0"/>
                <a:cs typeface="Times New Roman" panose="02020603050405020304" pitchFamily="18" charset="0"/>
              </a:rPr>
              <a:t>ASSOCIATE PROFESSOR/AI</a:t>
            </a:r>
          </a:p>
          <a:p>
            <a:pPr marL="0" marR="4572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defRPr/>
            </a:pPr>
            <a:endParaRPr lang="en-US" sz="1700" b="1" dirty="0">
              <a:latin typeface="Times New Roman" panose="02020603050405020304" pitchFamily="18" charset="0"/>
              <a:cs typeface="Times New Roman" panose="02020603050405020304" pitchFamily="18" charset="0"/>
            </a:endParaRPr>
          </a:p>
          <a:p>
            <a:pPr marL="0" marR="4572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defRPr/>
            </a:pPr>
            <a:r>
              <a:rPr lang="en-US" sz="1700" b="1" dirty="0">
                <a:solidFill>
                  <a:srgbClr val="0000FF"/>
                </a:solidFill>
                <a:latin typeface="Times New Roman" panose="02020603050405020304" pitchFamily="18" charset="0"/>
                <a:cs typeface="Times New Roman" panose="02020603050405020304" pitchFamily="18" charset="0"/>
              </a:rPr>
              <a:t>PROJECT MEMBER</a:t>
            </a:r>
          </a:p>
          <a:p>
            <a:pPr marL="0" marR="4572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defRPr/>
            </a:pPr>
            <a:r>
              <a:rPr lang="en-US" sz="1700" dirty="0">
                <a:latin typeface="Times New Roman" panose="02020603050405020304" pitchFamily="18" charset="0"/>
                <a:cs typeface="Times New Roman" panose="02020603050405020304" pitchFamily="18" charset="0"/>
              </a:rPr>
              <a:t>PADMAPRIYA R – 22ALR063</a:t>
            </a:r>
          </a:p>
          <a:p>
            <a:pPr marL="0" marR="4572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defRPr/>
            </a:pPr>
            <a:r>
              <a:rPr lang="en-US" sz="1700" dirty="0">
                <a:latin typeface="Times New Roman" panose="02020603050405020304" pitchFamily="18" charset="0"/>
                <a:cs typeface="Times New Roman" panose="02020603050405020304" pitchFamily="18" charset="0"/>
              </a:rPr>
              <a:t>RASHMIKA K R – 22ALR076</a:t>
            </a:r>
          </a:p>
          <a:p>
            <a:pPr marL="0" marR="45720" lvl="0" indent="0" algn="ctr" defTabSz="914400" rtl="0" eaLnBrk="0" fontAlgn="base" latinLnBrk="0" hangingPunct="0">
              <a:lnSpc>
                <a:spcPct val="100000"/>
              </a:lnSpc>
              <a:spcBef>
                <a:spcPct val="20000"/>
              </a:spcBef>
              <a:spcAft>
                <a:spcPct val="0"/>
              </a:spcAft>
              <a:buClrTx/>
              <a:buSzPct val="80000"/>
              <a:buFont typeface="Wingdings" panose="05000000000000000000" pitchFamily="2" charset="2"/>
              <a:buNone/>
              <a:defRPr/>
            </a:pPr>
            <a:r>
              <a:rPr lang="en-US" sz="1700" dirty="0">
                <a:latin typeface="Times New Roman" panose="02020603050405020304" pitchFamily="18" charset="0"/>
                <a:cs typeface="Times New Roman" panose="02020603050405020304" pitchFamily="18" charset="0"/>
              </a:rPr>
              <a:t>RITHIK CHANDRASEKAR – 22ALR081</a:t>
            </a:r>
          </a:p>
        </p:txBody>
      </p:sp>
      <p:sp>
        <p:nvSpPr>
          <p:cNvPr id="5" name="Rectangle 3">
            <a:extLst>
              <a:ext uri="{FF2B5EF4-FFF2-40B4-BE49-F238E27FC236}">
                <a16:creationId xmlns:a16="http://schemas.microsoft.com/office/drawing/2014/main" id="{4F8643EE-BB7F-80F9-2D69-0C816937ADEA}"/>
              </a:ext>
            </a:extLst>
          </p:cNvPr>
          <p:cNvSpPr>
            <a:spLocks noGrp="1" noChangeArrowheads="1"/>
          </p:cNvSpPr>
          <p:nvPr>
            <p:ph type="ctrTitle"/>
          </p:nvPr>
        </p:nvSpPr>
        <p:spPr bwMode="auto">
          <a:xfrm>
            <a:off x="1056945" y="1509236"/>
            <a:ext cx="799306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3000" b="1" i="0" u="none" strike="noStrike" dirty="0">
                <a:solidFill>
                  <a:srgbClr val="FF0000"/>
                </a:solidFill>
                <a:effectLst/>
                <a:latin typeface="Times New Roman" panose="02020603050405020304" pitchFamily="18" charset="0"/>
              </a:rPr>
              <a:t>PRODUCT CATALOGUE AND CUSTOMER SUPPORT FOR PLYWOOD &amp; GLASS BUSINESS</a:t>
            </a:r>
            <a:endParaRPr kumimoji="0" lang="en-US" altLang="en-US" sz="300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FE5AE0-B91B-2664-E9C0-19A2A866B1D9}"/>
              </a:ext>
            </a:extLst>
          </p:cNvPr>
          <p:cNvSpPr txBox="1"/>
          <p:nvPr/>
        </p:nvSpPr>
        <p:spPr>
          <a:xfrm>
            <a:off x="533400" y="1219200"/>
            <a:ext cx="8001000" cy="584775"/>
          </a:xfrm>
          <a:prstGeom prst="rect">
            <a:avLst/>
          </a:prstGeom>
          <a:noFill/>
        </p:spPr>
        <p:txBody>
          <a:bodyPr wrap="square">
            <a:spAutoFit/>
          </a:bodyPr>
          <a:lstStyle/>
          <a:p>
            <a:pPr lvl="2" algn="ctr"/>
            <a:r>
              <a:rPr lang="en-US" sz="3200" b="1" dirty="0">
                <a:solidFill>
                  <a:srgbClr val="FF0000"/>
                </a:solidFill>
                <a:latin typeface="Times New Roman" panose="02020603050405020304" pitchFamily="18" charset="0"/>
                <a:cs typeface="Times New Roman" panose="02020603050405020304" pitchFamily="18" charset="0"/>
              </a:rPr>
              <a:t>MONGODB SCHEMA OVERVIEW</a:t>
            </a:r>
          </a:p>
        </p:txBody>
      </p:sp>
      <p:pic>
        <p:nvPicPr>
          <p:cNvPr id="1028" name="Picture 4">
            <a:extLst>
              <a:ext uri="{FF2B5EF4-FFF2-40B4-BE49-F238E27FC236}">
                <a16:creationId xmlns:a16="http://schemas.microsoft.com/office/drawing/2014/main" id="{2248D9E0-0432-ADBD-B9ED-E9C30D6654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9762" y="2362200"/>
            <a:ext cx="5248275"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673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8AFE0C-0E21-1976-05D6-CB61982F65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5880" y="1905000"/>
            <a:ext cx="6949439" cy="434340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2B6370B-018A-CB69-304A-226A1022CF71}"/>
              </a:ext>
            </a:extLst>
          </p:cNvPr>
          <p:cNvSpPr txBox="1"/>
          <p:nvPr/>
        </p:nvSpPr>
        <p:spPr>
          <a:xfrm>
            <a:off x="685800" y="595162"/>
            <a:ext cx="7545084" cy="1077218"/>
          </a:xfrm>
          <a:prstGeom prst="rect">
            <a:avLst/>
          </a:prstGeom>
          <a:noFill/>
        </p:spPr>
        <p:txBody>
          <a:bodyPr wrap="square">
            <a:spAutoFit/>
          </a:bodyPr>
          <a:lstStyle/>
          <a:p>
            <a:pPr lvl="2" algn="ctr"/>
            <a:r>
              <a:rPr lang="en-IN" sz="3200" b="1" dirty="0">
                <a:solidFill>
                  <a:srgbClr val="FF0000"/>
                </a:solidFill>
                <a:latin typeface="Times New Roman" panose="02020603050405020304" pitchFamily="18" charset="0"/>
                <a:cs typeface="Times New Roman" panose="02020603050405020304" pitchFamily="18" charset="0"/>
              </a:rPr>
              <a:t>PROJECT IMPLEMENTATION SCREENSHOTS</a:t>
            </a:r>
            <a:endParaRPr lang="en-US"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07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057EDE-8012-07C8-C7DC-7D18BA79F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19200"/>
            <a:ext cx="7848600" cy="4495800"/>
          </a:xfrm>
          <a:prstGeom prst="rect">
            <a:avLst/>
          </a:prstGeom>
        </p:spPr>
      </p:pic>
    </p:spTree>
    <p:extLst>
      <p:ext uri="{BB962C8B-B14F-4D97-AF65-F5344CB8AC3E}">
        <p14:creationId xmlns:p14="http://schemas.microsoft.com/office/powerpoint/2010/main" val="241413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D0639E-3F9C-6E77-A830-2EF6751D07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50844" y="1371600"/>
            <a:ext cx="7699511" cy="48121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5433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95EC3D-19B3-A808-8444-D58EF52D53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2980" y="1219200"/>
            <a:ext cx="7559039" cy="472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3960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6DDA03-AE9E-9C78-EA32-7C25E8C6D8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6800" y="1129966"/>
            <a:ext cx="7356908" cy="4598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3762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D741FF-FFA2-DA42-1F2E-1E7DB648C6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07484" y="1219200"/>
            <a:ext cx="7110031" cy="44437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0130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D48785-3766-6E4C-BB9E-C8DA243203A7}"/>
              </a:ext>
            </a:extLst>
          </p:cNvPr>
          <p:cNvSpPr>
            <a:spLocks noGrp="1"/>
          </p:cNvSpPr>
          <p:nvPr>
            <p:ph type="dt" sz="half" idx="10"/>
          </p:nvPr>
        </p:nvSpPr>
        <p:spPr/>
        <p:txBody>
          <a:bodyPr/>
          <a:lstStyle/>
          <a:p>
            <a:pPr>
              <a:defRPr/>
            </a:pPr>
            <a:fld id="{2E055215-30F5-4BFB-B797-98F9D6B36480}" type="datetime5">
              <a:rPr lang="en-US" smtClean="0"/>
              <a:t>22-May-25</a:t>
            </a:fld>
            <a:endParaRPr lang="en-US" dirty="0"/>
          </a:p>
        </p:txBody>
      </p:sp>
      <p:pic>
        <p:nvPicPr>
          <p:cNvPr id="4" name="Picture 3">
            <a:extLst>
              <a:ext uri="{FF2B5EF4-FFF2-40B4-BE49-F238E27FC236}">
                <a16:creationId xmlns:a16="http://schemas.microsoft.com/office/drawing/2014/main" id="{429439BB-CB0C-2ED1-6BBB-69A62CAF2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01065"/>
            <a:ext cx="7848600" cy="5143500"/>
          </a:xfrm>
          <a:prstGeom prst="rect">
            <a:avLst/>
          </a:prstGeom>
        </p:spPr>
      </p:pic>
    </p:spTree>
    <p:extLst>
      <p:ext uri="{BB962C8B-B14F-4D97-AF65-F5344CB8AC3E}">
        <p14:creationId xmlns:p14="http://schemas.microsoft.com/office/powerpoint/2010/main" val="2526919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1A8BEC-A5B3-194E-085B-7D8E81163015}"/>
              </a:ext>
            </a:extLst>
          </p:cNvPr>
          <p:cNvSpPr>
            <a:spLocks noGrp="1"/>
          </p:cNvSpPr>
          <p:nvPr>
            <p:ph type="dt" sz="half" idx="10"/>
          </p:nvPr>
        </p:nvSpPr>
        <p:spPr/>
        <p:txBody>
          <a:bodyPr/>
          <a:lstStyle/>
          <a:p>
            <a:pPr>
              <a:defRPr/>
            </a:pPr>
            <a:fld id="{2E055215-30F5-4BFB-B797-98F9D6B36480}" type="datetime5">
              <a:rPr lang="en-US" smtClean="0"/>
              <a:t>22-May-25</a:t>
            </a:fld>
            <a:endParaRPr lang="en-US" dirty="0"/>
          </a:p>
        </p:txBody>
      </p:sp>
      <p:pic>
        <p:nvPicPr>
          <p:cNvPr id="4" name="Picture 3">
            <a:extLst>
              <a:ext uri="{FF2B5EF4-FFF2-40B4-BE49-F238E27FC236}">
                <a16:creationId xmlns:a16="http://schemas.microsoft.com/office/drawing/2014/main" id="{7D2B53C4-D912-9261-8D30-7392D76F8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742950"/>
            <a:ext cx="7772400" cy="5372100"/>
          </a:xfrm>
          <a:prstGeom prst="rect">
            <a:avLst/>
          </a:prstGeom>
        </p:spPr>
      </p:pic>
    </p:spTree>
    <p:extLst>
      <p:ext uri="{BB962C8B-B14F-4D97-AF65-F5344CB8AC3E}">
        <p14:creationId xmlns:p14="http://schemas.microsoft.com/office/powerpoint/2010/main" val="3079757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83A9E6-7CE7-888E-6545-E99BB9AF3A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2836" y="1143000"/>
            <a:ext cx="7199328" cy="44555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146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D79354-7750-CE84-8ABA-5279212A5A32}"/>
              </a:ext>
            </a:extLst>
          </p:cNvPr>
          <p:cNvSpPr txBox="1"/>
          <p:nvPr/>
        </p:nvSpPr>
        <p:spPr>
          <a:xfrm>
            <a:off x="1790700" y="1219200"/>
            <a:ext cx="6019800" cy="584775"/>
          </a:xfrm>
          <a:prstGeom prst="rect">
            <a:avLst/>
          </a:prstGeom>
          <a:noFill/>
        </p:spPr>
        <p:txBody>
          <a:bodyPr wrap="square">
            <a:spAutoFit/>
          </a:bodyPr>
          <a:lstStyle/>
          <a:p>
            <a:pPr lvl="2"/>
            <a:r>
              <a:rPr lang="en-IN" sz="3200" b="1" dirty="0">
                <a:solidFill>
                  <a:srgbClr val="FF0000"/>
                </a:solidFill>
                <a:latin typeface="Times New Roman" panose="02020603050405020304" pitchFamily="18" charset="0"/>
                <a:cs typeface="Times New Roman" panose="02020603050405020304" pitchFamily="18" charset="0"/>
              </a:rPr>
              <a:t>COMPANY DETAILS</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314F365-09A8-6FFD-B235-D864F19DAC4C}"/>
              </a:ext>
            </a:extLst>
          </p:cNvPr>
          <p:cNvSpPr txBox="1"/>
          <p:nvPr/>
        </p:nvSpPr>
        <p:spPr>
          <a:xfrm>
            <a:off x="685800" y="2321004"/>
            <a:ext cx="8229600" cy="3100849"/>
          </a:xfrm>
          <a:prstGeom prst="rect">
            <a:avLst/>
          </a:prstGeom>
          <a:noFill/>
        </p:spPr>
        <p:txBody>
          <a:bodyPr wrap="square">
            <a:spAutoFit/>
          </a:bodyPr>
          <a:lstStyle/>
          <a:p>
            <a:pPr>
              <a:lnSpc>
                <a:spcPct val="150000"/>
              </a:lnSpc>
            </a:pPr>
            <a:r>
              <a:rPr lang="en-IN" sz="2300" b="1" dirty="0">
                <a:latin typeface="Times New Roman" panose="02020603050405020304" pitchFamily="18" charset="0"/>
                <a:cs typeface="Times New Roman" panose="02020603050405020304" pitchFamily="18" charset="0"/>
              </a:rPr>
              <a:t>SHOP NAME : </a:t>
            </a:r>
            <a:r>
              <a:rPr lang="en-IN" sz="2300" dirty="0">
                <a:latin typeface="Times New Roman" panose="02020603050405020304" pitchFamily="18" charset="0"/>
                <a:cs typeface="Times New Roman" panose="02020603050405020304" pitchFamily="18" charset="0"/>
              </a:rPr>
              <a:t>Rakesh glass and plywood</a:t>
            </a:r>
          </a:p>
          <a:p>
            <a:pPr>
              <a:lnSpc>
                <a:spcPct val="150000"/>
              </a:lnSpc>
            </a:pPr>
            <a:r>
              <a:rPr lang="en-IN" sz="2300" b="1" dirty="0">
                <a:latin typeface="Times New Roman" panose="02020603050405020304" pitchFamily="18" charset="0"/>
                <a:cs typeface="Times New Roman" panose="02020603050405020304" pitchFamily="18" charset="0"/>
              </a:rPr>
              <a:t>SHOP OWNER NAME : </a:t>
            </a:r>
            <a:r>
              <a:rPr lang="en-IN" sz="2300" dirty="0">
                <a:latin typeface="Times New Roman" panose="02020603050405020304" pitchFamily="18" charset="0"/>
                <a:cs typeface="Times New Roman" panose="02020603050405020304" pitchFamily="18" charset="0"/>
              </a:rPr>
              <a:t>Rakesh</a:t>
            </a:r>
          </a:p>
          <a:p>
            <a:pPr>
              <a:lnSpc>
                <a:spcPct val="150000"/>
              </a:lnSpc>
            </a:pPr>
            <a:r>
              <a:rPr lang="en-IN" sz="2300" b="1" dirty="0">
                <a:latin typeface="Times New Roman" panose="02020603050405020304" pitchFamily="18" charset="0"/>
                <a:cs typeface="Times New Roman" panose="02020603050405020304" pitchFamily="18" charset="0"/>
              </a:rPr>
              <a:t>MAIL ID : </a:t>
            </a:r>
            <a:r>
              <a:rPr lang="en-IN" sz="23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rakeshkgm23@gmail.com</a:t>
            </a:r>
            <a:endParaRPr lang="en-IN" sz="2300" dirty="0">
              <a:latin typeface="Times New Roman" panose="02020603050405020304" pitchFamily="18" charset="0"/>
              <a:cs typeface="Times New Roman" panose="02020603050405020304" pitchFamily="18" charset="0"/>
            </a:endParaRPr>
          </a:p>
          <a:p>
            <a:pPr>
              <a:lnSpc>
                <a:spcPct val="150000"/>
              </a:lnSpc>
            </a:pPr>
            <a:r>
              <a:rPr lang="en-IN" sz="2300" b="1" dirty="0">
                <a:latin typeface="Times New Roman" panose="02020603050405020304" pitchFamily="18" charset="0"/>
                <a:cs typeface="Times New Roman" panose="02020603050405020304" pitchFamily="18" charset="0"/>
              </a:rPr>
              <a:t>ADDRESS : </a:t>
            </a:r>
            <a:r>
              <a:rPr lang="en-IN" sz="2300" dirty="0">
                <a:latin typeface="Times New Roman" panose="02020603050405020304" pitchFamily="18" charset="0"/>
                <a:cs typeface="Times New Roman" panose="02020603050405020304" pitchFamily="18" charset="0"/>
              </a:rPr>
              <a:t>28-c </a:t>
            </a:r>
            <a:r>
              <a:rPr lang="en-IN" sz="2300" dirty="0" err="1">
                <a:latin typeface="Times New Roman" panose="02020603050405020304" pitchFamily="18" charset="0"/>
                <a:cs typeface="Times New Roman" panose="02020603050405020304" pitchFamily="18" charset="0"/>
              </a:rPr>
              <a:t>nandhini</a:t>
            </a:r>
            <a:r>
              <a:rPr lang="en-IN" sz="2300" dirty="0">
                <a:latin typeface="Times New Roman" panose="02020603050405020304" pitchFamily="18" charset="0"/>
                <a:cs typeface="Times New Roman" panose="02020603050405020304" pitchFamily="18" charset="0"/>
              </a:rPr>
              <a:t> complex </a:t>
            </a:r>
            <a:r>
              <a:rPr lang="en-IN" sz="2300" dirty="0" err="1">
                <a:latin typeface="Times New Roman" panose="02020603050405020304" pitchFamily="18" charset="0"/>
                <a:cs typeface="Times New Roman" panose="02020603050405020304" pitchFamily="18" charset="0"/>
              </a:rPr>
              <a:t>kovai</a:t>
            </a:r>
            <a:r>
              <a:rPr lang="en-IN" sz="2300" dirty="0">
                <a:latin typeface="Times New Roman" panose="02020603050405020304" pitchFamily="18" charset="0"/>
                <a:cs typeface="Times New Roman" panose="02020603050405020304" pitchFamily="18" charset="0"/>
              </a:rPr>
              <a:t> road </a:t>
            </a:r>
            <a:r>
              <a:rPr lang="en-IN" sz="2300" dirty="0" err="1">
                <a:latin typeface="Times New Roman" panose="02020603050405020304" pitchFamily="18" charset="0"/>
                <a:cs typeface="Times New Roman" panose="02020603050405020304" pitchFamily="18" charset="0"/>
              </a:rPr>
              <a:t>kangeyam</a:t>
            </a:r>
            <a:r>
              <a:rPr lang="en-IN" sz="2300" dirty="0">
                <a:latin typeface="Times New Roman" panose="02020603050405020304" pitchFamily="18" charset="0"/>
                <a:cs typeface="Times New Roman" panose="02020603050405020304" pitchFamily="18" charset="0"/>
              </a:rPr>
              <a:t> -638 701 </a:t>
            </a:r>
          </a:p>
          <a:p>
            <a:pPr>
              <a:lnSpc>
                <a:spcPct val="150000"/>
              </a:lnSpc>
            </a:pPr>
            <a:r>
              <a:rPr lang="en-IN" sz="2300" b="1" dirty="0">
                <a:latin typeface="Times New Roman" panose="02020603050405020304" pitchFamily="18" charset="0"/>
                <a:cs typeface="Times New Roman" panose="02020603050405020304" pitchFamily="18" charset="0"/>
              </a:rPr>
              <a:t>PHONE NUMBER :</a:t>
            </a:r>
            <a:r>
              <a:rPr lang="en-IN" sz="2300" dirty="0">
                <a:latin typeface="Times New Roman" panose="02020603050405020304" pitchFamily="18" charset="0"/>
                <a:cs typeface="Times New Roman" panose="02020603050405020304" pitchFamily="18" charset="0"/>
              </a:rPr>
              <a:t> 9944962351,9952179391</a:t>
            </a:r>
          </a:p>
          <a:p>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066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C0AFED-D3F9-8FE0-BA79-18106D2B93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488" y="1130499"/>
            <a:ext cx="7381823" cy="45845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381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CCF983-35B6-064A-ABC7-DB31EF72F028}"/>
              </a:ext>
            </a:extLst>
          </p:cNvPr>
          <p:cNvSpPr>
            <a:spLocks noGrp="1"/>
          </p:cNvSpPr>
          <p:nvPr>
            <p:ph type="dt" sz="half" idx="10"/>
          </p:nvPr>
        </p:nvSpPr>
        <p:spPr/>
        <p:txBody>
          <a:bodyPr/>
          <a:lstStyle/>
          <a:p>
            <a:pPr>
              <a:defRPr/>
            </a:pPr>
            <a:fld id="{2E055215-30F5-4BFB-B797-98F9D6B36480}" type="datetime5">
              <a:rPr lang="en-US" smtClean="0"/>
              <a:t>22-May-25</a:t>
            </a:fld>
            <a:endParaRPr lang="en-US" dirty="0"/>
          </a:p>
        </p:txBody>
      </p:sp>
      <p:pic>
        <p:nvPicPr>
          <p:cNvPr id="3" name="Picture 2">
            <a:extLst>
              <a:ext uri="{FF2B5EF4-FFF2-40B4-BE49-F238E27FC236}">
                <a16:creationId xmlns:a16="http://schemas.microsoft.com/office/drawing/2014/main" id="{0A07EA1D-B00D-F18F-FEB6-C89806F5BE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488" y="1095219"/>
            <a:ext cx="7381823" cy="4238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143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35143B-84CA-A277-50FA-872575F39E58}"/>
              </a:ext>
            </a:extLst>
          </p:cNvPr>
          <p:cNvSpPr>
            <a:spLocks noGrp="1"/>
          </p:cNvSpPr>
          <p:nvPr>
            <p:ph type="dt" sz="half" idx="10"/>
          </p:nvPr>
        </p:nvSpPr>
        <p:spPr/>
        <p:txBody>
          <a:bodyPr/>
          <a:lstStyle/>
          <a:p>
            <a:pPr>
              <a:defRPr/>
            </a:pPr>
            <a:fld id="{2E055215-30F5-4BFB-B797-98F9D6B36480}" type="datetime5">
              <a:rPr lang="en-US" smtClean="0"/>
              <a:t>22-May-25</a:t>
            </a:fld>
            <a:endParaRPr lang="en-US" dirty="0"/>
          </a:p>
        </p:txBody>
      </p:sp>
      <p:pic>
        <p:nvPicPr>
          <p:cNvPr id="3" name="Picture 2">
            <a:extLst>
              <a:ext uri="{FF2B5EF4-FFF2-40B4-BE49-F238E27FC236}">
                <a16:creationId xmlns:a16="http://schemas.microsoft.com/office/drawing/2014/main" id="{C232D0BF-89A9-DA6F-E2B7-CDBED0036C2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90594" y="1095219"/>
            <a:ext cx="5267611" cy="4238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0922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8933-DDD2-33AF-6987-AA754CAAC166}"/>
              </a:ext>
            </a:extLst>
          </p:cNvPr>
          <p:cNvSpPr>
            <a:spLocks noGrp="1"/>
          </p:cNvSpPr>
          <p:nvPr>
            <p:ph type="title"/>
          </p:nvPr>
        </p:nvSpPr>
        <p:spPr>
          <a:xfrm>
            <a:off x="838200" y="685800"/>
            <a:ext cx="8229600" cy="666750"/>
          </a:xfrm>
        </p:spPr>
        <p:txBody>
          <a:bodyPr/>
          <a:lstStyle/>
          <a:p>
            <a:r>
              <a:rPr lang="en-US" sz="2800" dirty="0">
                <a:solidFill>
                  <a:srgbClr val="FF0000"/>
                </a:solidFill>
                <a:latin typeface="Times New Roman" panose="02020603050405020304" pitchFamily="18" charset="0"/>
                <a:cs typeface="Times New Roman" panose="02020603050405020304" pitchFamily="18" charset="0"/>
              </a:rPr>
              <a:t>CONCLUSION AND FUTURE ENHANCEMENT</a:t>
            </a:r>
            <a:endParaRPr lang="en-IN" sz="28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121CA30-A4BB-117B-DFC7-F5BE49D03411}"/>
              </a:ext>
            </a:extLst>
          </p:cNvPr>
          <p:cNvSpPr>
            <a:spLocks noGrp="1"/>
          </p:cNvSpPr>
          <p:nvPr>
            <p:ph idx="1"/>
          </p:nvPr>
        </p:nvSpPr>
        <p:spPr>
          <a:xfrm>
            <a:off x="685800" y="1966913"/>
            <a:ext cx="8229600" cy="4389437"/>
          </a:xfrm>
        </p:spPr>
        <p:txBody>
          <a:bodyPr/>
          <a:lstStyle/>
          <a:p>
            <a:r>
              <a:rPr lang="en-US" b="1" dirty="0">
                <a:latin typeface="Times New Roman" panose="02020603050405020304" pitchFamily="18" charset="0"/>
                <a:cs typeface="Times New Roman" panose="02020603050405020304" pitchFamily="18" charset="0"/>
              </a:rPr>
              <a:t>Live Enquiry Tracking: </a:t>
            </a:r>
            <a:r>
              <a:rPr lang="en-US" dirty="0">
                <a:latin typeface="Times New Roman" panose="02020603050405020304" pitchFamily="18" charset="0"/>
                <a:cs typeface="Times New Roman" panose="02020603050405020304" pitchFamily="18" charset="0"/>
              </a:rPr>
              <a:t>Allowing customers to view the status of their enquiries in real time through their account dashboard. </a:t>
            </a:r>
          </a:p>
          <a:p>
            <a:r>
              <a:rPr lang="en-US" b="1" dirty="0">
                <a:latin typeface="Times New Roman" panose="02020603050405020304" pitchFamily="18" charset="0"/>
                <a:cs typeface="Times New Roman" panose="02020603050405020304" pitchFamily="18" charset="0"/>
              </a:rPr>
              <a:t>Push Notifications for Admin: </a:t>
            </a:r>
            <a:r>
              <a:rPr lang="en-US" dirty="0">
                <a:latin typeface="Times New Roman" panose="02020603050405020304" pitchFamily="18" charset="0"/>
                <a:cs typeface="Times New Roman" panose="02020603050405020304" pitchFamily="18" charset="0"/>
              </a:rPr>
              <a:t>Implementing instant notifications via email or SMS to alert the admin of new customer enquiries and orders for faster response times.</a:t>
            </a: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Mobile Application Development: </a:t>
            </a:r>
            <a:r>
              <a:rPr lang="en-US" dirty="0">
                <a:latin typeface="Times New Roman" panose="02020603050405020304" pitchFamily="18" charset="0"/>
                <a:cs typeface="Times New Roman" panose="02020603050405020304" pitchFamily="18" charset="0"/>
              </a:rPr>
              <a:t>Introducing a mobile app for seamless product browsing, enquiry management, and customer interaction on the go. </a:t>
            </a:r>
          </a:p>
          <a:p>
            <a:r>
              <a:rPr lang="en-US" b="1" dirty="0">
                <a:latin typeface="Times New Roman" panose="02020603050405020304" pitchFamily="18" charset="0"/>
                <a:cs typeface="Times New Roman" panose="02020603050405020304" pitchFamily="18" charset="0"/>
              </a:rPr>
              <a:t>Online Payment Integration: </a:t>
            </a:r>
            <a:r>
              <a:rPr lang="en-US" dirty="0">
                <a:latin typeface="Times New Roman" panose="02020603050405020304" pitchFamily="18" charset="0"/>
                <a:cs typeface="Times New Roman" panose="02020603050405020304" pitchFamily="18" charset="0"/>
              </a:rPr>
              <a:t>Adding secure digital payment options to support direct order placements and advance booking through the platform. </a:t>
            </a:r>
          </a:p>
          <a:p>
            <a:r>
              <a:rPr lang="en-US" b="1" dirty="0">
                <a:latin typeface="Times New Roman" panose="02020603050405020304" pitchFamily="18" charset="0"/>
                <a:cs typeface="Times New Roman" panose="02020603050405020304" pitchFamily="18" charset="0"/>
              </a:rPr>
              <a:t>Advanced Analytics Dashboard: </a:t>
            </a:r>
            <a:r>
              <a:rPr lang="en-US" dirty="0">
                <a:latin typeface="Times New Roman" panose="02020603050405020304" pitchFamily="18" charset="0"/>
                <a:cs typeface="Times New Roman" panose="02020603050405020304" pitchFamily="18" charset="0"/>
              </a:rPr>
              <a:t>Introduce admin-side analytics to monitor user activity, and enquiry trends for data-driven decision making. </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6FE2257-0BCD-053D-8AC4-9BAAB447E473}"/>
              </a:ext>
            </a:extLst>
          </p:cNvPr>
          <p:cNvSpPr>
            <a:spLocks noGrp="1"/>
          </p:cNvSpPr>
          <p:nvPr>
            <p:ph type="dt" sz="half" idx="10"/>
          </p:nvPr>
        </p:nvSpPr>
        <p:spPr/>
        <p:txBody>
          <a:bodyPr/>
          <a:lstStyle/>
          <a:p>
            <a:pPr>
              <a:defRPr/>
            </a:pPr>
            <a:fld id="{F6D4BF61-F125-4CA0-AB57-B476C44EE42C}" type="datetime5">
              <a:rPr lang="en-US" smtClean="0"/>
              <a:t>22-May-25</a:t>
            </a:fld>
            <a:endParaRPr lang="en-US" dirty="0"/>
          </a:p>
        </p:txBody>
      </p:sp>
    </p:spTree>
    <p:extLst>
      <p:ext uri="{BB962C8B-B14F-4D97-AF65-F5344CB8AC3E}">
        <p14:creationId xmlns:p14="http://schemas.microsoft.com/office/powerpoint/2010/main" val="2922736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00F283-17C8-9735-2316-336758BFD8A5}"/>
              </a:ext>
            </a:extLst>
          </p:cNvPr>
          <p:cNvSpPr txBox="1"/>
          <p:nvPr/>
        </p:nvSpPr>
        <p:spPr>
          <a:xfrm>
            <a:off x="609600" y="457200"/>
            <a:ext cx="7545084" cy="584775"/>
          </a:xfrm>
          <a:prstGeom prst="rect">
            <a:avLst/>
          </a:prstGeom>
          <a:noFill/>
        </p:spPr>
        <p:txBody>
          <a:bodyPr wrap="square">
            <a:spAutoFit/>
          </a:bodyPr>
          <a:lstStyle/>
          <a:p>
            <a:pPr lvl="2" algn="ctr"/>
            <a:r>
              <a:rPr lang="en-US" sz="3200" b="1" dirty="0">
                <a:solidFill>
                  <a:srgbClr val="FF0000"/>
                </a:solidFill>
                <a:latin typeface="Times New Roman" panose="02020603050405020304" pitchFamily="18" charset="0"/>
                <a:cs typeface="Times New Roman" panose="02020603050405020304" pitchFamily="18" charset="0"/>
              </a:rPr>
              <a:t>LITERATURE SURVEY</a:t>
            </a:r>
          </a:p>
        </p:txBody>
      </p:sp>
      <p:sp>
        <p:nvSpPr>
          <p:cNvPr id="10" name="TextBox 9">
            <a:extLst>
              <a:ext uri="{FF2B5EF4-FFF2-40B4-BE49-F238E27FC236}">
                <a16:creationId xmlns:a16="http://schemas.microsoft.com/office/drawing/2014/main" id="{C6F406B1-802A-5298-5636-FBAE3E58EAC6}"/>
              </a:ext>
            </a:extLst>
          </p:cNvPr>
          <p:cNvSpPr txBox="1"/>
          <p:nvPr/>
        </p:nvSpPr>
        <p:spPr>
          <a:xfrm>
            <a:off x="762000" y="990600"/>
            <a:ext cx="7848600" cy="5047536"/>
          </a:xfrm>
          <a:prstGeom prst="rect">
            <a:avLst/>
          </a:prstGeom>
          <a:noFill/>
        </p:spPr>
        <p:txBody>
          <a:bodyPr wrap="square">
            <a:spAutoFit/>
          </a:bodyPr>
          <a:lstStyle/>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Developing an Inventory Management Application Using MERN Stack – Lubna Rasel (2024)</a:t>
            </a:r>
            <a:b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Focuses on building inventory systems with MERN stack.</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Web-Based Online Inventory Information System– </a:t>
            </a:r>
            <a:r>
              <a:rPr kumimoji="0" lang="en-US" altLang="en-US" sz="2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Soegoto</a:t>
            </a: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&amp; </a:t>
            </a:r>
            <a:r>
              <a:rPr kumimoji="0" lang="en-US" altLang="en-US" sz="2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Palalungan</a:t>
            </a: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(2020)</a:t>
            </a:r>
            <a:b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Discusses web-based inventory systems for business efficiency. </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Inventory Management System – IJCRT.org (2022)</a:t>
            </a:r>
            <a:b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Explores MERN stack for scalable inventory solutions.</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SMRT Inventory Management System– IJNRD (2024)</a:t>
            </a:r>
            <a:b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Highlights real-time data processing in inventory systems.</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300" b="1" dirty="0">
                <a:latin typeface="Times New Roman" panose="02020603050405020304" pitchFamily="18" charset="0"/>
                <a:cs typeface="Times New Roman" panose="02020603050405020304" pitchFamily="18" charset="0"/>
              </a:rPr>
              <a:t> An Improved Web-Based Inventory Management System – EUDL (2023)</a:t>
            </a:r>
            <a:br>
              <a:rPr lang="en-US" sz="2300" dirty="0">
                <a:latin typeface="Times New Roman" panose="02020603050405020304" pitchFamily="18" charset="0"/>
                <a:cs typeface="Times New Roman" panose="02020603050405020304" pitchFamily="18" charset="0"/>
              </a:rPr>
            </a:br>
            <a:r>
              <a:rPr lang="en-US" sz="2300" dirty="0">
                <a:latin typeface="Times New Roman" panose="02020603050405020304" pitchFamily="18" charset="0"/>
                <a:cs typeface="Times New Roman" panose="02020603050405020304" pitchFamily="18" charset="0"/>
              </a:rPr>
              <a:t>Addresses challenges like overstocking in web-based systems.</a:t>
            </a: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3515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8229600" cy="3581400"/>
          </a:xfrm>
        </p:spPr>
        <p:txBody>
          <a:bodyPr/>
          <a:lstStyle/>
          <a:p>
            <a:pPr algn="ctr"/>
            <a:r>
              <a:rPr lang="en-US" sz="6000" b="1" dirty="0">
                <a:solidFill>
                  <a:srgbClr val="FF0000"/>
                </a:solidFill>
                <a:latin typeface="Times New Roman" panose="02020603050405020304" pitchFamily="18" charset="0"/>
                <a:cs typeface="Times New Roman" panose="02020603050405020304" pitchFamily="18" charset="0"/>
              </a:rPr>
              <a:t>THANK YOU</a:t>
            </a:r>
            <a:br>
              <a:rPr lang="en-US" sz="6000" b="1" dirty="0">
                <a:solidFill>
                  <a:srgbClr val="FF0000"/>
                </a:solidFill>
                <a:latin typeface="Times New Roman" panose="02020603050405020304" pitchFamily="18" charset="0"/>
                <a:cs typeface="Times New Roman" panose="02020603050405020304" pitchFamily="18" charset="0"/>
              </a:rPr>
            </a:br>
            <a:endParaRPr lang="en-IN" sz="6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8229600" cy="1143000"/>
          </a:xfrm>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PROBLEM STATEMENT</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0" y="2362200"/>
            <a:ext cx="8229600" cy="2819400"/>
          </a:xfrm>
        </p:spPr>
        <p:txBody>
          <a:bodyPr/>
          <a:lstStyle/>
          <a:p>
            <a:pPr marL="0" indent="0" algn="just">
              <a:buNone/>
            </a:pPr>
            <a:r>
              <a:rPr lang="en-US" sz="2300" dirty="0">
                <a:latin typeface="Times New Roman" panose="02020603050405020304" pitchFamily="18" charset="0"/>
                <a:cs typeface="Times New Roman" panose="02020603050405020304" pitchFamily="18" charset="0"/>
              </a:rPr>
              <a:t>The plywood and glass industry faces challenges like inventory mismanagement, inaccurate stock tracking, delayed orders, and limited online presence. With diverse products such as plywood, glass panels, and laminates, real-time stock visibility and efficient customer engagement are crucial. Manual processes often lead to stock mismatches, missed sales, and operational inefficiencies, highlighting the need for a digital solution.</a:t>
            </a:r>
          </a:p>
          <a:p>
            <a:pPr marL="0" indent="0" algn="just">
              <a:buNone/>
            </a:pPr>
            <a:endParaRPr lang="en-US" sz="2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EF1F-3BDD-3D03-B9DF-11CA43826274}"/>
              </a:ext>
            </a:extLst>
          </p:cNvPr>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                            ABSTRACT</a:t>
            </a:r>
            <a:endParaRPr lang="en-IN" dirty="0"/>
          </a:p>
        </p:txBody>
      </p:sp>
      <p:sp>
        <p:nvSpPr>
          <p:cNvPr id="3" name="Content Placeholder 2">
            <a:extLst>
              <a:ext uri="{FF2B5EF4-FFF2-40B4-BE49-F238E27FC236}">
                <a16:creationId xmlns:a16="http://schemas.microsoft.com/office/drawing/2014/main" id="{B38CC2AA-92B0-4D8F-F7B6-BD76A43F73A5}"/>
              </a:ext>
            </a:extLst>
          </p:cNvPr>
          <p:cNvSpPr>
            <a:spLocks noGrp="1"/>
          </p:cNvSpPr>
          <p:nvPr>
            <p:ph idx="1"/>
          </p:nvPr>
        </p:nvSpPr>
        <p:spPr>
          <a:xfrm>
            <a:off x="762000" y="1935163"/>
            <a:ext cx="7924800" cy="4389437"/>
          </a:xfrm>
        </p:spPr>
        <p:txBody>
          <a:bodyPr/>
          <a:lstStyle/>
          <a:p>
            <a:r>
              <a:rPr lang="en-US" dirty="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The project aims to digitize </a:t>
            </a:r>
            <a:r>
              <a:rPr lang="en-US" sz="2300" i="1" dirty="0">
                <a:latin typeface="Times New Roman" panose="02020603050405020304" pitchFamily="18" charset="0"/>
                <a:cs typeface="Times New Roman" panose="02020603050405020304" pitchFamily="18" charset="0"/>
              </a:rPr>
              <a:t>Rakesh Glass &amp; </a:t>
            </a:r>
            <a:r>
              <a:rPr lang="en-US" sz="2300" i="1" dirty="0" err="1">
                <a:latin typeface="Times New Roman" panose="02020603050405020304" pitchFamily="18" charset="0"/>
                <a:cs typeface="Times New Roman" panose="02020603050405020304" pitchFamily="18" charset="0"/>
              </a:rPr>
              <a:t>Plywoods</a:t>
            </a:r>
            <a:r>
              <a:rPr lang="en-US" sz="2300" dirty="0">
                <a:latin typeface="Times New Roman" panose="02020603050405020304" pitchFamily="18" charset="0"/>
                <a:cs typeface="Times New Roman" panose="02020603050405020304" pitchFamily="18" charset="0"/>
              </a:rPr>
              <a:t> by building a modern platform using the </a:t>
            </a:r>
            <a:r>
              <a:rPr lang="en-US" sz="2300" b="1" dirty="0">
                <a:latin typeface="Times New Roman" panose="02020603050405020304" pitchFamily="18" charset="0"/>
                <a:cs typeface="Times New Roman" panose="02020603050405020304" pitchFamily="18" charset="0"/>
              </a:rPr>
              <a:t>MERN stack</a:t>
            </a:r>
            <a:r>
              <a:rPr lang="en-US" sz="2300" dirty="0">
                <a:latin typeface="Times New Roman" panose="02020603050405020304" pitchFamily="18" charset="0"/>
                <a:cs typeface="Times New Roman" panose="02020603050405020304" pitchFamily="18" charset="0"/>
              </a:rPr>
              <a:t> (MongoDB, Express.js, ReactJS, Node.js).</a:t>
            </a:r>
          </a:p>
          <a:p>
            <a:r>
              <a:rPr lang="en-US" sz="2300" dirty="0">
                <a:latin typeface="Times New Roman" panose="02020603050405020304" pitchFamily="18" charset="0"/>
                <a:cs typeface="Times New Roman" panose="02020603050405020304" pitchFamily="18" charset="0"/>
              </a:rPr>
              <a:t>It showcases a wide variety of plywood and glass products with detailed specs and high-resolution images.</a:t>
            </a:r>
          </a:p>
          <a:p>
            <a:r>
              <a:rPr lang="en-US" sz="2300" dirty="0">
                <a:latin typeface="Times New Roman" panose="02020603050405020304" pitchFamily="18" charset="0"/>
                <a:cs typeface="Times New Roman" panose="02020603050405020304" pitchFamily="18" charset="0"/>
              </a:rPr>
              <a:t>The ReactJS frontend ensures a smooth, interactive user experience.</a:t>
            </a:r>
          </a:p>
          <a:p>
            <a:r>
              <a:rPr lang="en-US" sz="2300" dirty="0">
                <a:latin typeface="Times New Roman" panose="02020603050405020304" pitchFamily="18" charset="0"/>
                <a:cs typeface="Times New Roman" panose="02020603050405020304" pitchFamily="18" charset="0"/>
              </a:rPr>
              <a:t>Node.js and Express.js handle backend operations, while MongoDB Atlas stores product data in the cloud.</a:t>
            </a:r>
            <a:br>
              <a:rPr lang="en-US" sz="2300" dirty="0">
                <a:latin typeface="Times New Roman" panose="02020603050405020304" pitchFamily="18" charset="0"/>
                <a:cs typeface="Times New Roman" panose="02020603050405020304" pitchFamily="18" charset="0"/>
              </a:rPr>
            </a:br>
            <a:r>
              <a:rPr lang="en-US" sz="2300" dirty="0">
                <a:latin typeface="Times New Roman" panose="02020603050405020304" pitchFamily="18" charset="0"/>
                <a:cs typeface="Times New Roman" panose="02020603050405020304" pitchFamily="18" charset="0"/>
              </a:rPr>
              <a:t>This digital shift enhances product visibility and sets the stage for future features like inquiries and order management.</a:t>
            </a:r>
            <a:endParaRPr lang="en-IN" sz="23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0A6A9B3-6F6E-02AD-2101-246303985FB5}"/>
              </a:ext>
            </a:extLst>
          </p:cNvPr>
          <p:cNvSpPr>
            <a:spLocks noGrp="1"/>
          </p:cNvSpPr>
          <p:nvPr>
            <p:ph type="dt" sz="half" idx="10"/>
          </p:nvPr>
        </p:nvSpPr>
        <p:spPr/>
        <p:txBody>
          <a:bodyPr/>
          <a:lstStyle/>
          <a:p>
            <a:pPr>
              <a:defRPr/>
            </a:pPr>
            <a:fld id="{F6D4BF61-F125-4CA0-AB57-B476C44EE42C}" type="datetime5">
              <a:rPr lang="en-US" smtClean="0"/>
              <a:t>22-May-25</a:t>
            </a:fld>
            <a:endParaRPr lang="en-US" dirty="0"/>
          </a:p>
        </p:txBody>
      </p:sp>
    </p:spTree>
    <p:extLst>
      <p:ext uri="{BB962C8B-B14F-4D97-AF65-F5344CB8AC3E}">
        <p14:creationId xmlns:p14="http://schemas.microsoft.com/office/powerpoint/2010/main" val="4001943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457200"/>
            <a:ext cx="8229600" cy="1143000"/>
          </a:xfrm>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OBJECTIVE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7" name="Rectangle 4">
            <a:extLst>
              <a:ext uri="{FF2B5EF4-FFF2-40B4-BE49-F238E27FC236}">
                <a16:creationId xmlns:a16="http://schemas.microsoft.com/office/drawing/2014/main" id="{E4621C1C-BACA-991D-E94D-9D4C213B4352}"/>
              </a:ext>
            </a:extLst>
          </p:cNvPr>
          <p:cNvSpPr>
            <a:spLocks noGrp="1" noChangeArrowheads="1"/>
          </p:cNvSpPr>
          <p:nvPr>
            <p:ph idx="1"/>
          </p:nvPr>
        </p:nvSpPr>
        <p:spPr bwMode="auto">
          <a:xfrm>
            <a:off x="838200" y="2133600"/>
            <a:ext cx="9144000"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Online Presence</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Create a professional website for better accessibility.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Streamline Product Display</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Organize and categorize products for easy browsing.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 Customer Engagement</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lang="en-US" altLang="en-US" sz="2300" dirty="0">
                <a:latin typeface="Times New Roman" panose="02020603050405020304" pitchFamily="18" charset="0"/>
                <a:cs typeface="Times New Roman" panose="02020603050405020304" pitchFamily="18" charset="0"/>
              </a:rPr>
              <a:t>     </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inquiries and contact forms.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Business Operations</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 location, contact details, and working hours.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Boost Sales &amp; Visibility</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lang="en-US" altLang="en-US" sz="2300" dirty="0">
                <a:latin typeface="Times New Roman" panose="02020603050405020304" pitchFamily="18" charset="0"/>
                <a:cs typeface="Times New Roman" panose="02020603050405020304" pitchFamily="18" charset="0"/>
              </a:rPr>
              <a:t>     </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Increase brand awareness and attract customers.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9863e304b1_1_0"/>
          <p:cNvSpPr txBox="1">
            <a:spLocks noGrp="1"/>
          </p:cNvSpPr>
          <p:nvPr>
            <p:ph type="title"/>
          </p:nvPr>
        </p:nvSpPr>
        <p:spPr>
          <a:xfrm>
            <a:off x="829950" y="190500"/>
            <a:ext cx="7956300" cy="406400"/>
          </a:xfrm>
          <a:prstGeom prst="rect">
            <a:avLst/>
          </a:prstGeom>
        </p:spPr>
        <p:txBody>
          <a:bodyPr spcFirstLastPara="1" wrap="square" lIns="0" tIns="45700" rIns="0" bIns="0" anchor="b" anchorCtr="0">
            <a:noAutofit/>
          </a:bodyPr>
          <a:lstStyle/>
          <a:p>
            <a:pPr marL="0" lvl="0" indent="0" algn="l" rtl="0">
              <a:spcBef>
                <a:spcPts val="0"/>
              </a:spcBef>
              <a:spcAft>
                <a:spcPts val="0"/>
              </a:spcAft>
              <a:buNone/>
            </a:pPr>
            <a:r>
              <a:rPr lang="en-US" sz="2800" b="1" dirty="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EXISTING SYSTEM</a:t>
            </a:r>
            <a:endParaRPr sz="2400" b="1"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3" name="Google Shape;53;g19863e304b1_1_0"/>
          <p:cNvSpPr txBox="1">
            <a:spLocks noGrp="1"/>
          </p:cNvSpPr>
          <p:nvPr>
            <p:ph type="body" idx="1"/>
          </p:nvPr>
        </p:nvSpPr>
        <p:spPr>
          <a:xfrm>
            <a:off x="829950" y="606839"/>
            <a:ext cx="7956300" cy="2514600"/>
          </a:xfrm>
          <a:prstGeom prst="rect">
            <a:avLst/>
          </a:prstGeom>
        </p:spPr>
        <p:txBody>
          <a:bodyPr spcFirstLastPara="1" wrap="square" lIns="91425" tIns="45700" rIns="91425" bIns="45700" anchor="t" anchorCtr="0">
            <a:noAutofit/>
          </a:bodyPr>
          <a:lstStyle/>
          <a:p>
            <a:pPr marL="0" lvl="0" indent="0" algn="just" rtl="0">
              <a:lnSpc>
                <a:spcPct val="150000"/>
              </a:lnSpc>
              <a:spcBef>
                <a:spcPts val="360"/>
              </a:spcBef>
              <a:spcAft>
                <a:spcPts val="0"/>
              </a:spcAft>
              <a:buNone/>
            </a:pPr>
            <a:r>
              <a:rPr lang="en-US" sz="1400" dirty="0">
                <a:latin typeface="Times New Roman" panose="02020603050405020304" pitchFamily="18" charset="0"/>
                <a:cs typeface="Times New Roman" panose="02020603050405020304" pitchFamily="18" charset="0"/>
              </a:rPr>
              <a:t>From the requirement analysis, it is evident that there is currently no digital system in place for managing plywood products. The business relies on a manual record-keeping method, which is time-consuming, inefficient, and susceptible to errors. The introduction of a digital Product Catalogue platform will streamline product management, enhance operational efficiency, and significantly reduce the risk of manual mistakes. By adopting this system, the business will be better equipped to organize, update, and display its plywood offerings—ultimately improving productivity and supporting future growth.</a:t>
            </a:r>
          </a:p>
        </p:txBody>
      </p:sp>
      <p:sp>
        <p:nvSpPr>
          <p:cNvPr id="2" name="Google Shape;59;g1757fecca52_1_1">
            <a:extLst>
              <a:ext uri="{FF2B5EF4-FFF2-40B4-BE49-F238E27FC236}">
                <a16:creationId xmlns:a16="http://schemas.microsoft.com/office/drawing/2014/main" id="{E8AA95DD-2E8C-48CA-DDF9-3CBF42C6374A}"/>
              </a:ext>
            </a:extLst>
          </p:cNvPr>
          <p:cNvSpPr txBox="1">
            <a:spLocks/>
          </p:cNvSpPr>
          <p:nvPr/>
        </p:nvSpPr>
        <p:spPr>
          <a:xfrm>
            <a:off x="3200400" y="2820381"/>
            <a:ext cx="3729811" cy="498600"/>
          </a:xfrm>
          <a:prstGeom prst="rect">
            <a:avLst/>
          </a:prstGeom>
          <a:noFill/>
          <a:ln>
            <a:noFill/>
          </a:ln>
        </p:spPr>
        <p:txBody>
          <a:bodyPr spcFirstLastPara="1" wrap="square" lIns="0" tIns="4570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3200" b="0" i="0" u="none" strike="noStrike" cap="none">
                <a:solidFill>
                  <a:schemeClr val="accen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3200" b="0" i="0" u="none" strike="noStrike" cap="none">
                <a:solidFill>
                  <a:schemeClr val="accen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3200" b="0" i="0" u="none" strike="noStrike" cap="none">
                <a:solidFill>
                  <a:schemeClr val="accen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3200" b="0" i="0" u="none" strike="noStrike" cap="none">
                <a:solidFill>
                  <a:schemeClr val="accen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3200" b="0" i="0" u="none" strike="noStrike" cap="none">
                <a:solidFill>
                  <a:schemeClr val="accen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50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50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50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50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r>
              <a:rPr lang="en-US" sz="2400" b="1" dirty="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PROPOSED SYSTEM</a:t>
            </a:r>
            <a:endParaRPr lang="en-US" sz="2400" b="1"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Rectangle 2">
            <a:extLst>
              <a:ext uri="{FF2B5EF4-FFF2-40B4-BE49-F238E27FC236}">
                <a16:creationId xmlns:a16="http://schemas.microsoft.com/office/drawing/2014/main" id="{FDEC29BE-52D1-9260-8095-61ABB04C591B}"/>
              </a:ext>
            </a:extLst>
          </p:cNvPr>
          <p:cNvSpPr>
            <a:spLocks noChangeArrowheads="1"/>
          </p:cNvSpPr>
          <p:nvPr/>
        </p:nvSpPr>
        <p:spPr bwMode="auto">
          <a:xfrm>
            <a:off x="829950" y="3318981"/>
            <a:ext cx="808545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dirty="0">
                <a:latin typeface="Times New Roman" panose="02020603050405020304" pitchFamily="18" charset="0"/>
                <a:cs typeface="Times New Roman" panose="02020603050405020304" pitchFamily="18" charset="0"/>
              </a:rPr>
              <a:t>The increasing preference for online shopping among consumers necessitates the establishment of a digital presence to remain competitive and relevant in the retail industry. </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lang="en-US" dirty="0">
              <a:latin typeface="Times New Roman" panose="02020603050405020304" pitchFamily="18" charset="0"/>
              <a:cs typeface="Times New Roman" panose="02020603050405020304" pitchFamily="18"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dirty="0">
                <a:latin typeface="Times New Roman" panose="02020603050405020304" pitchFamily="18" charset="0"/>
                <a:cs typeface="Times New Roman" panose="02020603050405020304" pitchFamily="18" charset="0"/>
              </a:rPr>
              <a:t>Embracing e-commerce, "Product Catalogue" can overcome geographical limitations and tap into new markets, thereby expanding its customer base and revenue potential. </a:t>
            </a:r>
          </a:p>
          <a:p>
            <a:pPr marR="0" lvl="0" defTabSz="914400" rtl="0" eaLnBrk="0" fontAlgn="base" latinLnBrk="0" hangingPunct="0">
              <a:lnSpc>
                <a:spcPct val="100000"/>
              </a:lnSpc>
              <a:spcBef>
                <a:spcPct val="0"/>
              </a:spcBef>
              <a:spcAft>
                <a:spcPct val="0"/>
              </a:spcAft>
              <a:buClrTx/>
              <a:buSzTx/>
              <a:tabLst/>
            </a:pPr>
            <a:endParaRPr lang="en-US" dirty="0">
              <a:latin typeface="Times New Roman" panose="02020603050405020304" pitchFamily="18" charset="0"/>
              <a:cs typeface="Times New Roman" panose="02020603050405020304" pitchFamily="18"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dirty="0">
                <a:latin typeface="Times New Roman" panose="02020603050405020304" pitchFamily="18" charset="0"/>
                <a:cs typeface="Times New Roman" panose="02020603050405020304" pitchFamily="18" charset="0"/>
              </a:rPr>
              <a:t>An online store offers unparalleled convenience to customers, allowing them to browse, select, and purchase products from the comfort of their homes or on the go, 24/7.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E8E8A-F465-A656-00DB-01504C9ED6AE}"/>
              </a:ext>
            </a:extLst>
          </p:cNvPr>
          <p:cNvSpPr>
            <a:spLocks noGrp="1"/>
          </p:cNvSpPr>
          <p:nvPr>
            <p:ph type="title"/>
          </p:nvPr>
        </p:nvSpPr>
        <p:spPr>
          <a:xfrm>
            <a:off x="381000" y="609600"/>
            <a:ext cx="8229600" cy="609600"/>
          </a:xfrm>
        </p:spPr>
        <p:txBody>
          <a:bodyPr/>
          <a:lstStyle/>
          <a:p>
            <a:pPr algn="ctr"/>
            <a:r>
              <a:rPr lang="en-US" sz="3600" b="1" dirty="0">
                <a:solidFill>
                  <a:srgbClr val="FF0000"/>
                </a:solidFill>
                <a:latin typeface="Times New Roman" panose="02020603050405020304" pitchFamily="18" charset="0"/>
                <a:cs typeface="Times New Roman" panose="02020603050405020304" pitchFamily="18" charset="0"/>
              </a:rPr>
              <a:t>T</a:t>
            </a:r>
            <a:r>
              <a:rPr lang="en-IN" sz="3600" b="1" dirty="0">
                <a:solidFill>
                  <a:srgbClr val="FF0000"/>
                </a:solidFill>
                <a:latin typeface="Times New Roman" panose="02020603050405020304" pitchFamily="18" charset="0"/>
                <a:cs typeface="Times New Roman" panose="02020603050405020304" pitchFamily="18" charset="0"/>
              </a:rPr>
              <a:t>ECH STACK</a:t>
            </a:r>
          </a:p>
        </p:txBody>
      </p:sp>
      <p:pic>
        <p:nvPicPr>
          <p:cNvPr id="6" name="Content Placeholder 5">
            <a:extLst>
              <a:ext uri="{FF2B5EF4-FFF2-40B4-BE49-F238E27FC236}">
                <a16:creationId xmlns:a16="http://schemas.microsoft.com/office/drawing/2014/main" id="{AD212E43-D563-EF09-372E-7761A3F5430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618" b="20831"/>
          <a:stretch/>
        </p:blipFill>
        <p:spPr>
          <a:xfrm>
            <a:off x="997976" y="2286000"/>
            <a:ext cx="7612624" cy="2819400"/>
          </a:xfrm>
        </p:spPr>
      </p:pic>
    </p:spTree>
    <p:extLst>
      <p:ext uri="{BB962C8B-B14F-4D97-AF65-F5344CB8AC3E}">
        <p14:creationId xmlns:p14="http://schemas.microsoft.com/office/powerpoint/2010/main" val="873450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AA58BC3-C2B1-BB3A-7AF0-78F8C3D18A92}"/>
              </a:ext>
            </a:extLst>
          </p:cNvPr>
          <p:cNvSpPr txBox="1">
            <a:spLocks/>
          </p:cNvSpPr>
          <p:nvPr/>
        </p:nvSpPr>
        <p:spPr>
          <a:xfrm>
            <a:off x="609600" y="724466"/>
            <a:ext cx="8229600" cy="1143000"/>
          </a:xfrm>
          <a:prstGeom prst="rect">
            <a:avLst/>
          </a:prstGeom>
        </p:spPr>
        <p:txBody>
          <a:bodyPr/>
          <a:lstStyle>
            <a:lvl1pPr algn="l" rtl="0" eaLnBrk="0" fontAlgn="base" hangingPunct="0">
              <a:spcBef>
                <a:spcPct val="0"/>
              </a:spcBef>
              <a:spcAft>
                <a:spcPct val="0"/>
              </a:spcAft>
              <a:defRPr sz="3200" kern="1200">
                <a:solidFill>
                  <a:schemeClr val="accent1"/>
                </a:solidFill>
                <a:latin typeface="+mj-lt"/>
                <a:ea typeface="+mj-ea"/>
                <a:cs typeface="+mj-cs"/>
              </a:defRPr>
            </a:lvl1pPr>
            <a:lvl2pPr algn="l" rtl="0" eaLnBrk="0" fontAlgn="base" hangingPunct="0">
              <a:spcBef>
                <a:spcPct val="0"/>
              </a:spcBef>
              <a:spcAft>
                <a:spcPct val="0"/>
              </a:spcAft>
              <a:defRPr sz="3200">
                <a:solidFill>
                  <a:schemeClr val="accent1"/>
                </a:solidFill>
                <a:latin typeface="Arial" panose="020B0604020202020204" pitchFamily="34" charset="0"/>
              </a:defRPr>
            </a:lvl2pPr>
            <a:lvl3pPr algn="l" rtl="0" eaLnBrk="0" fontAlgn="base" hangingPunct="0">
              <a:spcBef>
                <a:spcPct val="0"/>
              </a:spcBef>
              <a:spcAft>
                <a:spcPct val="0"/>
              </a:spcAft>
              <a:defRPr sz="3200">
                <a:solidFill>
                  <a:schemeClr val="accent1"/>
                </a:solidFill>
                <a:latin typeface="Arial" panose="020B0604020202020204" pitchFamily="34" charset="0"/>
              </a:defRPr>
            </a:lvl3pPr>
            <a:lvl4pPr algn="l" rtl="0" eaLnBrk="0" fontAlgn="base" hangingPunct="0">
              <a:spcBef>
                <a:spcPct val="0"/>
              </a:spcBef>
              <a:spcAft>
                <a:spcPct val="0"/>
              </a:spcAft>
              <a:defRPr sz="3200">
                <a:solidFill>
                  <a:schemeClr val="accent1"/>
                </a:solidFill>
                <a:latin typeface="Arial" panose="020B0604020202020204" pitchFamily="34" charset="0"/>
              </a:defRPr>
            </a:lvl4pPr>
            <a:lvl5pPr algn="l" rtl="0" eaLnBrk="0" fontAlgn="base" hangingPunct="0">
              <a:spcBef>
                <a:spcPct val="0"/>
              </a:spcBef>
              <a:spcAft>
                <a:spcPct val="0"/>
              </a:spcAft>
              <a:defRPr sz="3200">
                <a:solidFill>
                  <a:schemeClr val="accent1"/>
                </a:solidFill>
                <a:latin typeface="Arial" panose="020B060402020202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a:lstStyle>
          <a:p>
            <a:pPr algn="ctr"/>
            <a:r>
              <a:rPr lang="en-US" b="1" dirty="0">
                <a:solidFill>
                  <a:srgbClr val="FF0000"/>
                </a:solidFill>
                <a:latin typeface="Times New Roman" panose="02020603050405020304" pitchFamily="18" charset="0"/>
                <a:cs typeface="Times New Roman" panose="02020603050405020304" pitchFamily="18" charset="0"/>
              </a:rPr>
              <a:t>MODULES USED</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B157303-40DC-47A9-43F1-7854B564D043}"/>
              </a:ext>
            </a:extLst>
          </p:cNvPr>
          <p:cNvSpPr txBox="1"/>
          <p:nvPr/>
        </p:nvSpPr>
        <p:spPr>
          <a:xfrm>
            <a:off x="990600" y="1295966"/>
            <a:ext cx="7848600" cy="507831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project contains two modules as follows and their description as given below. </a:t>
            </a:r>
          </a:p>
          <a:p>
            <a:r>
              <a:rPr lang="en-US" dirty="0">
                <a:latin typeface="Times New Roman" panose="02020603050405020304" pitchFamily="18" charset="0"/>
                <a:cs typeface="Times New Roman" panose="02020603050405020304" pitchFamily="18" charset="0"/>
              </a:rPr>
              <a:t>● User module </a:t>
            </a:r>
          </a:p>
          <a:p>
            <a:r>
              <a:rPr lang="en-US" dirty="0">
                <a:latin typeface="Times New Roman" panose="02020603050405020304" pitchFamily="18" charset="0"/>
                <a:cs typeface="Times New Roman" panose="02020603050405020304" pitchFamily="18" charset="0"/>
              </a:rPr>
              <a:t>● Admin module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User Module is designed to enhance the browsing experience for customers, to explore products and interact with the company.</a:t>
            </a:r>
          </a:p>
          <a:p>
            <a:r>
              <a:rPr lang="en-US" dirty="0">
                <a:latin typeface="Times New Roman" panose="02020603050405020304" pitchFamily="18" charset="0"/>
                <a:cs typeface="Times New Roman" panose="02020603050405020304" pitchFamily="18" charset="0"/>
              </a:rPr>
              <a:t> Key Pages: </a:t>
            </a: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Home Page </a:t>
            </a:r>
            <a:r>
              <a:rPr lang="en-US" dirty="0">
                <a:latin typeface="Times New Roman" panose="02020603050405020304" pitchFamily="18" charset="0"/>
                <a:cs typeface="Times New Roman" panose="02020603050405020304" pitchFamily="18" charset="0"/>
              </a:rPr>
              <a:t>– A welcoming interface providing access to all other pages.</a:t>
            </a: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Contact Us Page </a:t>
            </a:r>
            <a:r>
              <a:rPr lang="en-US" dirty="0">
                <a:latin typeface="Times New Roman" panose="02020603050405020304" pitchFamily="18" charset="0"/>
                <a:cs typeface="Times New Roman" panose="02020603050405020304" pitchFamily="18" charset="0"/>
              </a:rPr>
              <a:t>– Enables customers to get in touch with the business via a contact form and direct details. </a:t>
            </a: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Enquiry Page </a:t>
            </a:r>
            <a:r>
              <a:rPr lang="en-US" dirty="0">
                <a:latin typeface="Times New Roman" panose="02020603050405020304" pitchFamily="18" charset="0"/>
                <a:cs typeface="Times New Roman" panose="02020603050405020304" pitchFamily="18" charset="0"/>
              </a:rPr>
              <a:t>– Allows users to submit product or service-related queries quickly. </a:t>
            </a:r>
          </a:p>
          <a:p>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WoodCalc</a:t>
            </a:r>
            <a:r>
              <a:rPr lang="en-US" b="1" dirty="0">
                <a:latin typeface="Times New Roman" panose="02020603050405020304" pitchFamily="18" charset="0"/>
                <a:cs typeface="Times New Roman" panose="02020603050405020304" pitchFamily="18" charset="0"/>
              </a:rPr>
              <a:t> Page </a:t>
            </a:r>
            <a:r>
              <a:rPr lang="en-US" dirty="0">
                <a:latin typeface="Times New Roman" panose="02020603050405020304" pitchFamily="18" charset="0"/>
                <a:cs typeface="Times New Roman" panose="02020603050405020304" pitchFamily="18" charset="0"/>
              </a:rPr>
              <a:t>– Lets users estimate material cost based on type, dimensions, and quantity. </a:t>
            </a:r>
          </a:p>
          <a:p>
            <a:r>
              <a:rPr lang="en-US" b="1" dirty="0">
                <a:latin typeface="Times New Roman" panose="02020603050405020304" pitchFamily="18" charset="0"/>
                <a:cs typeface="Times New Roman" panose="02020603050405020304" pitchFamily="18" charset="0"/>
              </a:rPr>
              <a:t>● Chatbot Interface </a:t>
            </a:r>
            <a:r>
              <a:rPr lang="en-US" dirty="0">
                <a:latin typeface="Times New Roman" panose="02020603050405020304" pitchFamily="18" charset="0"/>
                <a:cs typeface="Times New Roman" panose="02020603050405020304" pitchFamily="18" charset="0"/>
              </a:rPr>
              <a:t>– A bilingual chatbot (English and Tamil) that guides users with product info, navigation, and inquiries.</a:t>
            </a:r>
          </a:p>
          <a:p>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WhatsApp Integration </a:t>
            </a:r>
            <a:r>
              <a:rPr lang="en-US" dirty="0">
                <a:latin typeface="Times New Roman" panose="02020603050405020304" pitchFamily="18" charset="0"/>
                <a:cs typeface="Times New Roman" panose="02020603050405020304" pitchFamily="18" charset="0"/>
              </a:rPr>
              <a:t>– Directs users to WhatsApp for real-time communication and support.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023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02ADE9E-6FB6-2623-BE46-060F2E13808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38570847-ED88-B991-27F2-E43A4788F4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62200" y="949573"/>
            <a:ext cx="5029199" cy="5480497"/>
          </a:xfrm>
          <a:prstGeom prst="rect">
            <a:avLst/>
          </a:prstGeom>
          <a:ln>
            <a:solidFill>
              <a:schemeClr val="tx1"/>
            </a:solidFill>
          </a:ln>
        </p:spPr>
      </p:pic>
      <p:sp>
        <p:nvSpPr>
          <p:cNvPr id="9" name="TextBox 8">
            <a:extLst>
              <a:ext uri="{FF2B5EF4-FFF2-40B4-BE49-F238E27FC236}">
                <a16:creationId xmlns:a16="http://schemas.microsoft.com/office/drawing/2014/main" id="{1BA27DC1-9AA5-B432-0C4B-6BCC17EEE930}"/>
              </a:ext>
            </a:extLst>
          </p:cNvPr>
          <p:cNvSpPr txBox="1"/>
          <p:nvPr/>
        </p:nvSpPr>
        <p:spPr>
          <a:xfrm>
            <a:off x="1524000" y="228600"/>
            <a:ext cx="6019800" cy="584775"/>
          </a:xfrm>
          <a:prstGeom prst="rect">
            <a:avLst/>
          </a:prstGeom>
          <a:noFill/>
        </p:spPr>
        <p:txBody>
          <a:bodyPr wrap="square">
            <a:spAutoFit/>
          </a:bodyPr>
          <a:lstStyle/>
          <a:p>
            <a:pPr lvl="2" algn="ctr"/>
            <a:r>
              <a:rPr lang="en-IN" sz="3200" b="1" dirty="0">
                <a:solidFill>
                  <a:srgbClr val="FF0000"/>
                </a:solidFill>
                <a:latin typeface="Times New Roman" panose="02020603050405020304" pitchFamily="18" charset="0"/>
                <a:cs typeface="Times New Roman" panose="02020603050405020304" pitchFamily="18" charset="0"/>
              </a:rPr>
              <a:t>PROJECT OVERVIEW</a:t>
            </a:r>
            <a:endParaRPr lang="en-US"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26014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Foundry</Template>
  <TotalTime>561</TotalTime>
  <Words>900</Words>
  <Application>Microsoft Office PowerPoint</Application>
  <PresentationFormat>On-screen Show (4:3)</PresentationFormat>
  <Paragraphs>84</Paragraphs>
  <Slides>25</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vt:lpstr>
      <vt:lpstr>Calibri</vt:lpstr>
      <vt:lpstr>Times New Roman</vt:lpstr>
      <vt:lpstr>Wingdings</vt:lpstr>
      <vt:lpstr>Wingdings 2</vt:lpstr>
      <vt:lpstr>Flow</vt:lpstr>
      <vt:lpstr>1_Custom Design</vt:lpstr>
      <vt:lpstr>Custom Design</vt:lpstr>
      <vt:lpstr>PRODUCT CATALOGUE AND CUSTOMER SUPPORT FOR PLYWOOD &amp; GLASS BUSINESS</vt:lpstr>
      <vt:lpstr>PowerPoint Presentation</vt:lpstr>
      <vt:lpstr>PROBLEM STATEMENT</vt:lpstr>
      <vt:lpstr>                            ABSTRACT</vt:lpstr>
      <vt:lpstr>OBJECTIVE</vt:lpstr>
      <vt:lpstr>                     EXISTING SYSTEM</vt:lpstr>
      <vt:lpstr>TECH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ENHANCEMENT</vt:lpstr>
      <vt:lpstr>PowerPoint Presentation</vt:lpstr>
      <vt:lpstr>THANK YOU </vt:lpstr>
    </vt:vector>
  </TitlesOfParts>
  <Company>KVITT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Staff</dc:creator>
  <cp:lastModifiedBy>Rashmika Ramkumar</cp:lastModifiedBy>
  <cp:revision>861</cp:revision>
  <dcterms:created xsi:type="dcterms:W3CDTF">2013-12-25T07:56:00Z</dcterms:created>
  <dcterms:modified xsi:type="dcterms:W3CDTF">2025-05-22T02:33:18Z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C9B6316777214EC1A0C7D1CCE00AFDA7_12</vt:lpwstr>
  </property>
  <property fmtid="{D5CDD505-2E9C-101B-9397-08002B2CF9AE}" pid="3" name="KSOProductBuildVer">
    <vt:lpwstr>1033-12.2.0.13306</vt:lpwstr>
  </property>
</Properties>
</file>